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9" r:id="rId14"/>
    <p:sldId id="270" r:id="rId15"/>
    <p:sldId id="271"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uart McCorkell" initials="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3"/>
    <p:restoredTop sz="94674"/>
  </p:normalViewPr>
  <p:slideViewPr>
    <p:cSldViewPr snapToGrid="0" snapToObjects="1">
      <p:cViewPr varScale="1">
        <p:scale>
          <a:sx n="112" d="100"/>
          <a:sy n="112" d="100"/>
        </p:scale>
        <p:origin x="-13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4/9/18</a:t>
            </a:fld>
            <a:endParaRPr lang="en-US" dirty="0"/>
          </a:p>
        </p:txBody>
      </p:sp>
      <p:sp>
        <p:nvSpPr>
          <p:cNvPr id="9" name="Slide Number Placeholder 8"/>
          <p:cNvSpPr>
            <a:spLocks noGrp="1"/>
          </p:cNvSpPr>
          <p:nvPr>
            <p:ph type="sldNum" sz="quarter" idx="11"/>
          </p:nvPr>
        </p:nvSpPr>
        <p:spPr/>
        <p:txBody>
          <a:bodyPr/>
          <a:lstStyle/>
          <a:p>
            <a:fld id="{2C6B1FF6-39B9-40F5-8B67-33C6354A3D4F}" type="slidenum">
              <a:rPr kumimoji="0" lang="en-US" smtClean="0"/>
              <a:pPr eaLnBrk="1" latinLnBrk="0" hangingPunct="1"/>
              <a:t>‹#›</a:t>
            </a:fld>
            <a:endParaRPr kumimoji="0" lang="en-US" dirty="0"/>
          </a:p>
        </p:txBody>
      </p:sp>
      <p:sp>
        <p:nvSpPr>
          <p:cNvPr id="10" name="Footer Placeholder 9"/>
          <p:cNvSpPr>
            <a:spLocks noGrp="1"/>
          </p:cNvSpPr>
          <p:nvPr>
            <p:ph type="ftr" sz="quarter" idx="12"/>
          </p:nvPr>
        </p:nvSpPr>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lgn="l" eaLnBrk="1" latinLnBrk="0" hangingPunct="1"/>
            <a:endParaRPr kumimoji="0" lang="en-US" dirty="0">
              <a:solidFill>
                <a:srgbClr val="FFFFFF"/>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lgn="r" eaLnBrk="1" latinLnBrk="0" hangingPunct="1"/>
            <a:fld id="{9D21D778-B565-4D7E-94D7-64010A445B68}" type="datetimeFigureOut">
              <a:rPr lang="en-US" smtClean="0"/>
              <a:pPr algn="r" eaLnBrk="1" latinLnBrk="0" hangingPunct="1"/>
              <a:t>4/9/18</a:t>
            </a:fld>
            <a:endParaRPr lang="en-US" sz="14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72151" y="272166"/>
            <a:ext cx="8186049" cy="1031960"/>
          </a:xfrm>
        </p:spPr>
        <p:txBody>
          <a:bodyPr/>
          <a:lstStyle/>
          <a:p>
            <a:r>
              <a:rPr lang="en-US" sz="3200" dirty="0"/>
              <a:t>Emergencies in Cardiac Intensive Care</a:t>
            </a:r>
          </a:p>
        </p:txBody>
      </p:sp>
      <p:sp>
        <p:nvSpPr>
          <p:cNvPr id="2" name="Subtitle 1"/>
          <p:cNvSpPr>
            <a:spLocks noGrp="1"/>
          </p:cNvSpPr>
          <p:nvPr>
            <p:ph type="subTitle" idx="1"/>
          </p:nvPr>
        </p:nvSpPr>
        <p:spPr>
          <a:xfrm>
            <a:off x="606423" y="3368045"/>
            <a:ext cx="6461760" cy="3005159"/>
          </a:xfrm>
        </p:spPr>
        <p:txBody>
          <a:bodyPr>
            <a:normAutofit fontScale="92500" lnSpcReduction="10000"/>
          </a:bodyPr>
          <a:lstStyle/>
          <a:p>
            <a:r>
              <a:rPr lang="en-US" sz="2200" dirty="0">
                <a:solidFill>
                  <a:schemeClr val="tx1"/>
                </a:solidFill>
                <a:latin typeface="Arial"/>
                <a:cs typeface="Arial"/>
              </a:rPr>
              <a:t>Doda Sarridou MD PhD EDAIC AFICM PGD</a:t>
            </a:r>
          </a:p>
          <a:p>
            <a:pPr algn="just"/>
            <a:r>
              <a:rPr lang="en-US" sz="2200" dirty="0">
                <a:solidFill>
                  <a:schemeClr val="tx1"/>
                </a:solidFill>
                <a:latin typeface="Arial"/>
                <a:cs typeface="Arial"/>
              </a:rPr>
              <a:t>Christos </a:t>
            </a:r>
            <a:r>
              <a:rPr lang="en-US" sz="2200" dirty="0" err="1">
                <a:solidFill>
                  <a:schemeClr val="tx1"/>
                </a:solidFill>
                <a:latin typeface="Arial"/>
                <a:cs typeface="Arial"/>
              </a:rPr>
              <a:t>Chamos</a:t>
            </a:r>
            <a:r>
              <a:rPr lang="en-US" sz="2200" dirty="0">
                <a:solidFill>
                  <a:schemeClr val="tx1"/>
                </a:solidFill>
                <a:latin typeface="Arial"/>
                <a:cs typeface="Arial"/>
              </a:rPr>
              <a:t> MD EDAIC AFICM</a:t>
            </a:r>
          </a:p>
          <a:p>
            <a:pPr algn="just"/>
            <a:r>
              <a:rPr lang="en-US" sz="2200" dirty="0">
                <a:solidFill>
                  <a:schemeClr val="tx1"/>
                </a:solidFill>
                <a:latin typeface="Arial"/>
                <a:cs typeface="Arial"/>
              </a:rPr>
              <a:t>Simon Liu BSc FRCA FFICM</a:t>
            </a:r>
          </a:p>
          <a:p>
            <a:pPr algn="just"/>
            <a:r>
              <a:rPr lang="en-US" sz="2200" dirty="0">
                <a:solidFill>
                  <a:schemeClr val="tx1"/>
                </a:solidFill>
                <a:latin typeface="Arial"/>
                <a:cs typeface="Arial"/>
              </a:rPr>
              <a:t>Stuart McCorkell FRCA FFICM</a:t>
            </a:r>
          </a:p>
          <a:p>
            <a:pPr algn="just"/>
            <a:r>
              <a:rPr lang="en-US" sz="2200" dirty="0">
                <a:solidFill>
                  <a:schemeClr val="tx1"/>
                </a:solidFill>
                <a:latin typeface="Arial"/>
                <a:cs typeface="Arial"/>
              </a:rPr>
              <a:t>Martin John </a:t>
            </a:r>
            <a:r>
              <a:rPr lang="en-US" sz="2200" dirty="0">
                <a:solidFill>
                  <a:schemeClr val="tx1"/>
                </a:solidFill>
              </a:rPr>
              <a:t>BSc MBBS MRCP FRCA</a:t>
            </a:r>
          </a:p>
          <a:p>
            <a:pPr algn="just"/>
            <a:endParaRPr lang="en-US" sz="2200" dirty="0">
              <a:solidFill>
                <a:schemeClr val="tx1"/>
              </a:solidFill>
              <a:latin typeface="Arial"/>
              <a:cs typeface="Arial"/>
            </a:endParaRPr>
          </a:p>
          <a:p>
            <a:pPr algn="just"/>
            <a:endParaRPr lang="en-US" dirty="0">
              <a:solidFill>
                <a:schemeClr val="tx1"/>
              </a:solidFill>
              <a:latin typeface="Arial"/>
              <a:cs typeface="Arial"/>
            </a:endParaRPr>
          </a:p>
          <a:p>
            <a:pPr algn="just"/>
            <a:r>
              <a:rPr lang="en-US" dirty="0">
                <a:solidFill>
                  <a:schemeClr val="tx1"/>
                </a:solidFill>
                <a:latin typeface="Arial"/>
                <a:cs typeface="Arial"/>
              </a:rPr>
              <a:t>Department of Cardiac </a:t>
            </a:r>
            <a:r>
              <a:rPr lang="en-US" dirty="0" err="1">
                <a:solidFill>
                  <a:schemeClr val="tx1"/>
                </a:solidFill>
                <a:latin typeface="Arial"/>
                <a:cs typeface="Arial"/>
              </a:rPr>
              <a:t>Anaesthesia</a:t>
            </a:r>
            <a:r>
              <a:rPr lang="en-US" dirty="0">
                <a:solidFill>
                  <a:schemeClr val="tx1"/>
                </a:solidFill>
                <a:latin typeface="Arial"/>
                <a:cs typeface="Arial"/>
              </a:rPr>
              <a:t> and OIR</a:t>
            </a:r>
          </a:p>
          <a:p>
            <a:pPr algn="just"/>
            <a:r>
              <a:rPr lang="en-US" dirty="0">
                <a:solidFill>
                  <a:schemeClr val="tx1"/>
                </a:solidFill>
                <a:latin typeface="Arial"/>
                <a:cs typeface="Arial"/>
              </a:rPr>
              <a:t>Guy’s and St Thomas’ NHS Foundation Trust</a:t>
            </a:r>
          </a:p>
          <a:p>
            <a:pPr algn="just"/>
            <a:endParaRPr lang="en-US" dirty="0">
              <a:solidFill>
                <a:schemeClr val="tx1"/>
              </a:solidFill>
              <a:latin typeface="Arial"/>
              <a:cs typeface="Arial"/>
            </a:endParaRPr>
          </a:p>
        </p:txBody>
      </p:sp>
    </p:spTree>
    <p:extLst>
      <p:ext uri="{BB962C8B-B14F-4D97-AF65-F5344CB8AC3E}">
        <p14:creationId xmlns:p14="http://schemas.microsoft.com/office/powerpoint/2010/main" val="7233073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09899"/>
          </a:xfrm>
        </p:spPr>
        <p:txBody>
          <a:bodyPr/>
          <a:lstStyle/>
          <a:p>
            <a:r>
              <a:rPr lang="en-US" dirty="0"/>
              <a:t>Troubleshooting</a:t>
            </a:r>
          </a:p>
        </p:txBody>
      </p:sp>
      <p:sp>
        <p:nvSpPr>
          <p:cNvPr id="3" name="Content Placeholder 2"/>
          <p:cNvSpPr>
            <a:spLocks noGrp="1"/>
          </p:cNvSpPr>
          <p:nvPr>
            <p:ph idx="1"/>
          </p:nvPr>
        </p:nvSpPr>
        <p:spPr/>
        <p:txBody>
          <a:bodyPr>
            <a:normAutofit fontScale="85000" lnSpcReduction="20000"/>
          </a:bodyPr>
          <a:lstStyle/>
          <a:p>
            <a:r>
              <a:rPr lang="en-GB" sz="2400" b="1" dirty="0"/>
              <a:t>Failure to pace</a:t>
            </a:r>
            <a:endParaRPr lang="el-GR" sz="2400" b="1" dirty="0"/>
          </a:p>
          <a:p>
            <a:pPr lvl="0"/>
            <a:r>
              <a:rPr lang="en-GB" sz="2400" dirty="0"/>
              <a:t>Heart rate is lower than rate set on pacemaker and there are no pacing spikes on ECG.</a:t>
            </a:r>
            <a:endParaRPr lang="el-GR" sz="2400" dirty="0"/>
          </a:p>
          <a:p>
            <a:r>
              <a:rPr lang="en-GB" sz="2400" b="1" i="1" dirty="0"/>
              <a:t>Causes</a:t>
            </a:r>
            <a:endParaRPr lang="el-GR" sz="2400" b="1" i="1" dirty="0"/>
          </a:p>
          <a:p>
            <a:pPr marL="868680" lvl="1" indent="-457200">
              <a:buFont typeface="+mj-lt"/>
              <a:buAutoNum type="arabicPeriod"/>
            </a:pPr>
            <a:r>
              <a:rPr lang="en-GB" dirty="0"/>
              <a:t>Battery in pacemaker has </a:t>
            </a:r>
            <a:r>
              <a:rPr lang="en-GB" dirty="0" smtClean="0"/>
              <a:t>failed</a:t>
            </a:r>
          </a:p>
          <a:p>
            <a:pPr marL="868680" lvl="1" indent="-457200">
              <a:buFont typeface="+mj-lt"/>
              <a:buAutoNum type="arabicPeriod"/>
            </a:pPr>
            <a:r>
              <a:rPr lang="en-GB" dirty="0" smtClean="0"/>
              <a:t>Lead </a:t>
            </a:r>
            <a:r>
              <a:rPr lang="en-GB" dirty="0"/>
              <a:t>or connector </a:t>
            </a:r>
            <a:r>
              <a:rPr lang="en-GB" dirty="0" smtClean="0"/>
              <a:t>malfunction</a:t>
            </a:r>
          </a:p>
          <a:p>
            <a:pPr marL="868680" lvl="1" indent="-457200">
              <a:buFont typeface="+mj-lt"/>
              <a:buAutoNum type="arabicPeriod"/>
            </a:pPr>
            <a:r>
              <a:rPr lang="en-GB" dirty="0" smtClean="0"/>
              <a:t>Sensitivity </a:t>
            </a:r>
            <a:r>
              <a:rPr lang="en-GB" dirty="0"/>
              <a:t>voltage set too low – pacemaker is inhibited by electrical interference (patient movement, </a:t>
            </a:r>
            <a:r>
              <a:rPr lang="en-GB" dirty="0" smtClean="0"/>
              <a:t>equipment)</a:t>
            </a:r>
          </a:p>
          <a:p>
            <a:pPr marL="868680" lvl="1" indent="-457200">
              <a:buFont typeface="+mj-lt"/>
              <a:buAutoNum type="arabicPeriod"/>
            </a:pPr>
            <a:r>
              <a:rPr lang="en-GB" dirty="0" smtClean="0"/>
              <a:t>Pacemaker </a:t>
            </a:r>
            <a:r>
              <a:rPr lang="en-GB" dirty="0"/>
              <a:t>inhibited by ectopic activity with too small a voltage to show on surface </a:t>
            </a:r>
            <a:r>
              <a:rPr lang="en-GB" dirty="0" smtClean="0"/>
              <a:t>ECG</a:t>
            </a:r>
          </a:p>
          <a:p>
            <a:pPr marL="868680" lvl="1" indent="-457200">
              <a:buFont typeface="+mj-lt"/>
              <a:buAutoNum type="arabicPeriod"/>
            </a:pPr>
            <a:r>
              <a:rPr lang="en-GB" dirty="0" smtClean="0"/>
              <a:t>Cross-talk </a:t>
            </a:r>
            <a:r>
              <a:rPr lang="en-GB" dirty="0"/>
              <a:t>inhibition (dual chamber systems only)</a:t>
            </a:r>
            <a:endParaRPr lang="el-GR" dirty="0"/>
          </a:p>
          <a:p>
            <a:r>
              <a:rPr lang="en-GB" sz="2400" b="1" i="1" dirty="0"/>
              <a:t>Resolution</a:t>
            </a:r>
            <a:endParaRPr lang="el-GR" sz="2400" b="1" i="1" dirty="0"/>
          </a:p>
          <a:p>
            <a:pPr lvl="1"/>
            <a:r>
              <a:rPr lang="en-GB" dirty="0"/>
              <a:t>Check battery indicator on pacemaker and change pacemaker if failed</a:t>
            </a:r>
            <a:endParaRPr lang="el-GR" dirty="0"/>
          </a:p>
          <a:p>
            <a:pPr lvl="1"/>
            <a:r>
              <a:rPr lang="en-GB" dirty="0"/>
              <a:t>Switch temporarily to fixed rate mode (V00, D00). If there are still no visible pacing spikes, 3-5 are eliminated as cause.</a:t>
            </a:r>
            <a:endParaRPr lang="el-GR" dirty="0"/>
          </a:p>
          <a:p>
            <a:pPr lvl="1"/>
            <a:r>
              <a:rPr lang="en-GB" dirty="0"/>
              <a:t>If indicated above, check connections (wear gloves), change connector lead, change pacemaker.</a:t>
            </a:r>
            <a:endParaRPr lang="el-GR" dirty="0"/>
          </a:p>
          <a:p>
            <a:pPr lvl="1"/>
            <a:r>
              <a:rPr lang="en-GB" dirty="0"/>
              <a:t>INFORM CONSULTANT</a:t>
            </a:r>
            <a:endParaRPr lang="el-GR" dirty="0"/>
          </a:p>
          <a:p>
            <a:endParaRPr lang="en-US" dirty="0"/>
          </a:p>
        </p:txBody>
      </p:sp>
    </p:spTree>
    <p:extLst>
      <p:ext uri="{BB962C8B-B14F-4D97-AF65-F5344CB8AC3E}">
        <p14:creationId xmlns:p14="http://schemas.microsoft.com/office/powerpoint/2010/main" val="68813223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73817"/>
          </a:xfrm>
        </p:spPr>
        <p:txBody>
          <a:bodyPr/>
          <a:lstStyle/>
          <a:p>
            <a:r>
              <a:rPr lang="en-US" sz="3200" dirty="0"/>
              <a:t>Temporary Pacing </a:t>
            </a:r>
          </a:p>
        </p:txBody>
      </p:sp>
      <p:sp>
        <p:nvSpPr>
          <p:cNvPr id="3" name="Content Placeholder 2"/>
          <p:cNvSpPr>
            <a:spLocks noGrp="1"/>
          </p:cNvSpPr>
          <p:nvPr>
            <p:ph idx="1"/>
          </p:nvPr>
        </p:nvSpPr>
        <p:spPr>
          <a:xfrm>
            <a:off x="457200" y="907218"/>
            <a:ext cx="7620000" cy="5783513"/>
          </a:xfrm>
        </p:spPr>
        <p:txBody>
          <a:bodyPr>
            <a:normAutofit fontScale="92500" lnSpcReduction="10000"/>
          </a:bodyPr>
          <a:lstStyle/>
          <a:p>
            <a:r>
              <a:rPr lang="en-GB" b="1" dirty="0"/>
              <a:t>Failure to capture</a:t>
            </a:r>
            <a:endParaRPr lang="el-GR" b="1" dirty="0"/>
          </a:p>
          <a:p>
            <a:pPr lvl="0"/>
            <a:r>
              <a:rPr lang="en-GB" dirty="0"/>
              <a:t>There are pacing spikes on ECG but no mechanical association – the arterial or </a:t>
            </a:r>
            <a:r>
              <a:rPr lang="en-GB" dirty="0" err="1"/>
              <a:t>oximetry</a:t>
            </a:r>
            <a:r>
              <a:rPr lang="en-GB" dirty="0"/>
              <a:t> waveform does not correspond with the pacing rate.</a:t>
            </a:r>
            <a:endParaRPr lang="el-GR" dirty="0"/>
          </a:p>
          <a:p>
            <a:r>
              <a:rPr lang="en-GB" b="1" i="1" dirty="0"/>
              <a:t>Causes</a:t>
            </a:r>
            <a:endParaRPr lang="el-GR" b="1" i="1" dirty="0"/>
          </a:p>
          <a:p>
            <a:pPr lvl="0"/>
            <a:r>
              <a:rPr lang="en-GB" dirty="0"/>
              <a:t>Increased resistance at electrode tip, usually inflammatory fibrosis</a:t>
            </a:r>
            <a:endParaRPr lang="el-GR" dirty="0"/>
          </a:p>
          <a:p>
            <a:pPr lvl="0"/>
            <a:r>
              <a:rPr lang="en-GB" dirty="0"/>
              <a:t>Hyperkalaemia, profound acidosis</a:t>
            </a:r>
            <a:endParaRPr lang="el-GR" dirty="0"/>
          </a:p>
          <a:p>
            <a:pPr lvl="0"/>
            <a:r>
              <a:rPr lang="en-GB" dirty="0"/>
              <a:t>Drugs e.g. Beta blockers, sodium channel blockers, calcium channel blockers</a:t>
            </a:r>
            <a:endParaRPr lang="el-GR" dirty="0"/>
          </a:p>
          <a:p>
            <a:r>
              <a:rPr lang="en-GB" b="1" i="1" dirty="0"/>
              <a:t>Resolution</a:t>
            </a:r>
            <a:endParaRPr lang="el-GR" b="1" i="1" dirty="0"/>
          </a:p>
          <a:p>
            <a:pPr lvl="0"/>
            <a:r>
              <a:rPr lang="en-GB" dirty="0"/>
              <a:t>Increase output voltage until capture returns</a:t>
            </a:r>
            <a:endParaRPr lang="el-GR" dirty="0"/>
          </a:p>
          <a:p>
            <a:pPr lvl="0"/>
            <a:r>
              <a:rPr lang="en-GB" dirty="0"/>
              <a:t>Swap connector around to reverse polarity (wear gloves)</a:t>
            </a:r>
            <a:endParaRPr lang="el-GR" dirty="0"/>
          </a:p>
          <a:p>
            <a:pPr lvl="0"/>
            <a:r>
              <a:rPr lang="en-GB" dirty="0"/>
              <a:t>Correct metabolic and drug causes</a:t>
            </a:r>
            <a:endParaRPr lang="el-GR" dirty="0"/>
          </a:p>
          <a:p>
            <a:pPr lvl="0"/>
            <a:r>
              <a:rPr lang="en-GB" dirty="0"/>
              <a:t>Put backup method of pacing in place ASAP as the wire is likely to fail in time – external pacing via defibrillator or </a:t>
            </a:r>
            <a:r>
              <a:rPr lang="en-GB" dirty="0" err="1"/>
              <a:t>transvenous</a:t>
            </a:r>
            <a:r>
              <a:rPr lang="en-GB" dirty="0"/>
              <a:t> pacing via cardiology registrar</a:t>
            </a:r>
            <a:endParaRPr lang="el-GR" dirty="0"/>
          </a:p>
          <a:p>
            <a:pPr lvl="0"/>
            <a:r>
              <a:rPr lang="en-GB" dirty="0"/>
              <a:t>INFORM CONSULTANT- External Pacing via </a:t>
            </a:r>
            <a:r>
              <a:rPr lang="en-GB" dirty="0" err="1"/>
              <a:t>Defibrilator</a:t>
            </a:r>
            <a:endParaRPr lang="el-GR" dirty="0"/>
          </a:p>
          <a:p>
            <a:endParaRPr lang="en-US" dirty="0"/>
          </a:p>
        </p:txBody>
      </p:sp>
    </p:spTree>
    <p:extLst>
      <p:ext uri="{BB962C8B-B14F-4D97-AF65-F5344CB8AC3E}">
        <p14:creationId xmlns:p14="http://schemas.microsoft.com/office/powerpoint/2010/main" val="1556298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43920"/>
          </a:xfrm>
        </p:spPr>
        <p:txBody>
          <a:bodyPr/>
          <a:lstStyle/>
          <a:p>
            <a:r>
              <a:rPr lang="en-US" dirty="0"/>
              <a:t>CALS Algorithm</a:t>
            </a:r>
          </a:p>
        </p:txBody>
      </p:sp>
      <p:sp>
        <p:nvSpPr>
          <p:cNvPr id="3" name="Content Placeholder 2"/>
          <p:cNvSpPr>
            <a:spLocks noGrp="1"/>
          </p:cNvSpPr>
          <p:nvPr>
            <p:ph idx="1"/>
          </p:nvPr>
        </p:nvSpPr>
        <p:spPr/>
        <p:txBody>
          <a:bodyPr>
            <a:normAutofit/>
          </a:bodyPr>
          <a:lstStyle/>
          <a:p>
            <a:r>
              <a:rPr lang="en-GB" b="1" u="sng" dirty="0"/>
              <a:t>CALS approach</a:t>
            </a:r>
            <a:endParaRPr lang="el-GR" dirty="0"/>
          </a:p>
          <a:p>
            <a:r>
              <a:rPr lang="en-US" dirty="0"/>
              <a:t>Most cardiac patients in OIR will have full invasive and </a:t>
            </a:r>
            <a:r>
              <a:rPr lang="en-US" dirty="0" err="1"/>
              <a:t>capnography</a:t>
            </a:r>
            <a:r>
              <a:rPr lang="en-US" dirty="0"/>
              <a:t> monitoring. </a:t>
            </a:r>
          </a:p>
          <a:p>
            <a:r>
              <a:rPr lang="en-US" dirty="0"/>
              <a:t>-Arrest is confirmed by a flat arterial line trace, central venous pressure and pulse </a:t>
            </a:r>
            <a:r>
              <a:rPr lang="en-US" dirty="0" err="1"/>
              <a:t>oximetry</a:t>
            </a:r>
            <a:r>
              <a:rPr lang="en-US" dirty="0"/>
              <a:t>, as well as a reduced </a:t>
            </a:r>
            <a:r>
              <a:rPr lang="en-US" dirty="0" err="1"/>
              <a:t>capnography</a:t>
            </a:r>
            <a:r>
              <a:rPr lang="en-US" dirty="0"/>
              <a:t> trace. </a:t>
            </a:r>
          </a:p>
          <a:p>
            <a:r>
              <a:rPr lang="en-US" dirty="0"/>
              <a:t>No need to reassess for 10 seconds and the first responder should immediately initiate the arrest protocol (attached to arrest trolley), </a:t>
            </a:r>
          </a:p>
          <a:p>
            <a:r>
              <a:rPr lang="en-US" dirty="0"/>
              <a:t>inform the cardiothoracic surgeons (bleep 0200) and call for the </a:t>
            </a:r>
            <a:r>
              <a:rPr lang="en-US" dirty="0" err="1"/>
              <a:t>resternotomy</a:t>
            </a:r>
            <a:r>
              <a:rPr lang="en-US" dirty="0"/>
              <a:t> trolley.</a:t>
            </a:r>
            <a:endParaRPr lang="el-GR" dirty="0"/>
          </a:p>
          <a:p>
            <a:endParaRPr lang="en-US" dirty="0"/>
          </a:p>
        </p:txBody>
      </p:sp>
    </p:spTree>
    <p:extLst>
      <p:ext uri="{BB962C8B-B14F-4D97-AF65-F5344CB8AC3E}">
        <p14:creationId xmlns:p14="http://schemas.microsoft.com/office/powerpoint/2010/main" val="307858663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7620000" cy="383094"/>
          </a:xfrm>
        </p:spPr>
        <p:txBody>
          <a:bodyPr/>
          <a:lstStyle/>
          <a:p>
            <a:r>
              <a:rPr lang="en-US" sz="1800" b="1" dirty="0">
                <a:latin typeface="Arial"/>
                <a:cs typeface="Arial"/>
              </a:rPr>
              <a:t>The priority is to immediately manage the arresting rhythm and open the chest (within 5 mins).</a:t>
            </a:r>
            <a:r>
              <a:rPr lang="el-GR" sz="1800" dirty="0">
                <a:latin typeface="Arial"/>
                <a:cs typeface="Arial"/>
              </a:rPr>
              <a:t/>
            </a:r>
            <a:br>
              <a:rPr lang="el-GR" sz="1800" dirty="0">
                <a:latin typeface="Arial"/>
                <a:cs typeface="Arial"/>
              </a:rPr>
            </a:br>
            <a:endParaRPr lang="en-US" sz="1800" dirty="0"/>
          </a:p>
        </p:txBody>
      </p:sp>
      <p:sp>
        <p:nvSpPr>
          <p:cNvPr id="3" name="Content Placeholder 2"/>
          <p:cNvSpPr>
            <a:spLocks noGrp="1"/>
          </p:cNvSpPr>
          <p:nvPr>
            <p:ph idx="1"/>
          </p:nvPr>
        </p:nvSpPr>
        <p:spPr>
          <a:xfrm>
            <a:off x="457200" y="657733"/>
            <a:ext cx="7620000" cy="6200267"/>
          </a:xfrm>
        </p:spPr>
        <p:txBody>
          <a:bodyPr>
            <a:normAutofit fontScale="32500" lnSpcReduction="20000"/>
          </a:bodyPr>
          <a:lstStyle/>
          <a:p>
            <a:endParaRPr lang="en-US" sz="4300" b="1" u="sng" dirty="0">
              <a:latin typeface="Arial"/>
              <a:cs typeface="Arial"/>
            </a:endParaRPr>
          </a:p>
          <a:p>
            <a:r>
              <a:rPr lang="en-US" sz="4300" b="1" u="sng" dirty="0">
                <a:latin typeface="Arial"/>
                <a:cs typeface="Arial"/>
              </a:rPr>
              <a:t>Managing the arresting rhythm </a:t>
            </a:r>
            <a:endParaRPr lang="el-GR" sz="4300" dirty="0">
              <a:latin typeface="Arial"/>
              <a:cs typeface="Arial"/>
            </a:endParaRPr>
          </a:p>
          <a:p>
            <a:r>
              <a:rPr lang="en-US" sz="4300" dirty="0" err="1">
                <a:latin typeface="Arial"/>
                <a:cs typeface="Arial"/>
              </a:rPr>
              <a:t>i</a:t>
            </a:r>
            <a:r>
              <a:rPr lang="en-US" sz="4300" dirty="0">
                <a:latin typeface="Arial"/>
                <a:cs typeface="Arial"/>
              </a:rPr>
              <a:t>)</a:t>
            </a:r>
            <a:r>
              <a:rPr lang="en-US" sz="4300" b="1" dirty="0">
                <a:latin typeface="Arial"/>
                <a:cs typeface="Arial"/>
              </a:rPr>
              <a:t> VF /VT</a:t>
            </a:r>
            <a:endParaRPr lang="el-GR" sz="4300" dirty="0">
              <a:latin typeface="Arial"/>
              <a:cs typeface="Arial"/>
            </a:endParaRPr>
          </a:p>
          <a:p>
            <a:r>
              <a:rPr lang="en-US" sz="4300" dirty="0">
                <a:latin typeface="Arial"/>
                <a:cs typeface="Arial"/>
              </a:rPr>
              <a:t>External chest compressions can be delayed for no more than </a:t>
            </a:r>
            <a:r>
              <a:rPr lang="en-US" sz="4300" b="1" dirty="0">
                <a:latin typeface="Arial"/>
                <a:cs typeface="Arial"/>
              </a:rPr>
              <a:t>1 minute</a:t>
            </a:r>
            <a:r>
              <a:rPr lang="en-US" sz="4300" dirty="0">
                <a:latin typeface="Arial"/>
                <a:cs typeface="Arial"/>
              </a:rPr>
              <a:t> to allow for expeditious defibrillation. </a:t>
            </a:r>
            <a:endParaRPr lang="el-GR" sz="4300" dirty="0">
              <a:latin typeface="Arial"/>
              <a:cs typeface="Arial"/>
            </a:endParaRPr>
          </a:p>
          <a:p>
            <a:r>
              <a:rPr lang="en-US" sz="4300" dirty="0">
                <a:latin typeface="Arial"/>
                <a:cs typeface="Arial"/>
              </a:rPr>
              <a:t>Deliver </a:t>
            </a:r>
            <a:r>
              <a:rPr lang="en-US" sz="4300" b="1" dirty="0">
                <a:latin typeface="Arial"/>
                <a:cs typeface="Arial"/>
              </a:rPr>
              <a:t>3 sequential defibrillation attempts at 150J.</a:t>
            </a:r>
            <a:endParaRPr lang="el-GR" sz="4300" dirty="0">
              <a:latin typeface="Arial"/>
              <a:cs typeface="Arial"/>
            </a:endParaRPr>
          </a:p>
          <a:p>
            <a:r>
              <a:rPr lang="en-US" sz="4300" dirty="0">
                <a:latin typeface="Arial"/>
                <a:cs typeface="Arial"/>
              </a:rPr>
              <a:t>If unsuccessful, immediate chest opening is advised. External cardiac compression should also be commenced (compression depth target = 60 mmHg on art line trace at a rate of 100 </a:t>
            </a:r>
            <a:r>
              <a:rPr lang="en-US" sz="4300" dirty="0" err="1">
                <a:latin typeface="Arial"/>
                <a:cs typeface="Arial"/>
              </a:rPr>
              <a:t>bpm</a:t>
            </a:r>
            <a:r>
              <a:rPr lang="en-US" sz="4300" dirty="0">
                <a:latin typeface="Arial"/>
                <a:cs typeface="Arial"/>
              </a:rPr>
              <a:t>).</a:t>
            </a:r>
            <a:endParaRPr lang="el-GR" sz="4300" dirty="0">
              <a:latin typeface="Arial"/>
              <a:cs typeface="Arial"/>
            </a:endParaRPr>
          </a:p>
          <a:p>
            <a:r>
              <a:rPr lang="en-US" sz="4300" b="1" dirty="0" err="1">
                <a:latin typeface="Arial"/>
                <a:cs typeface="Arial"/>
              </a:rPr>
              <a:t>Amiodarone</a:t>
            </a:r>
            <a:r>
              <a:rPr lang="en-US" sz="4300" b="1" dirty="0">
                <a:latin typeface="Arial"/>
                <a:cs typeface="Arial"/>
              </a:rPr>
              <a:t> 300mg </a:t>
            </a:r>
            <a:r>
              <a:rPr lang="en-US" sz="4300" dirty="0">
                <a:latin typeface="Arial"/>
                <a:cs typeface="Arial"/>
              </a:rPr>
              <a:t>(bolus)</a:t>
            </a:r>
            <a:r>
              <a:rPr lang="en-US" sz="4300" b="1" dirty="0">
                <a:latin typeface="Arial"/>
                <a:cs typeface="Arial"/>
              </a:rPr>
              <a:t> </a:t>
            </a:r>
            <a:r>
              <a:rPr lang="en-US" sz="4300" dirty="0">
                <a:latin typeface="Arial"/>
                <a:cs typeface="Arial"/>
              </a:rPr>
              <a:t>should be administered via the central line and one further defibrillation attempt at 150J should be made every </a:t>
            </a:r>
            <a:r>
              <a:rPr lang="en-US" sz="4300" b="1" dirty="0">
                <a:latin typeface="Arial"/>
                <a:cs typeface="Arial"/>
              </a:rPr>
              <a:t>2 </a:t>
            </a:r>
            <a:r>
              <a:rPr lang="en-US" sz="4300" b="1" dirty="0" err="1">
                <a:latin typeface="Arial"/>
                <a:cs typeface="Arial"/>
              </a:rPr>
              <a:t>mins</a:t>
            </a:r>
            <a:r>
              <a:rPr lang="en-US" sz="4300" b="1" dirty="0">
                <a:latin typeface="Arial"/>
                <a:cs typeface="Arial"/>
              </a:rPr>
              <a:t> </a:t>
            </a:r>
            <a:r>
              <a:rPr lang="en-US" sz="4300" dirty="0">
                <a:latin typeface="Arial"/>
                <a:cs typeface="Arial"/>
              </a:rPr>
              <a:t>until the chest is opened.</a:t>
            </a:r>
            <a:endParaRPr lang="el-GR" sz="4300" dirty="0">
              <a:latin typeface="Arial"/>
              <a:cs typeface="Arial"/>
            </a:endParaRPr>
          </a:p>
          <a:p>
            <a:r>
              <a:rPr lang="en-US" sz="4300" dirty="0">
                <a:latin typeface="Arial"/>
                <a:cs typeface="Arial"/>
              </a:rPr>
              <a:t> </a:t>
            </a:r>
            <a:endParaRPr lang="el-GR" sz="4300" dirty="0">
              <a:latin typeface="Arial"/>
              <a:cs typeface="Arial"/>
            </a:endParaRPr>
          </a:p>
          <a:p>
            <a:r>
              <a:rPr lang="en-US" sz="4300" dirty="0">
                <a:latin typeface="Arial"/>
                <a:cs typeface="Arial"/>
              </a:rPr>
              <a:t>ii) </a:t>
            </a:r>
            <a:r>
              <a:rPr lang="en-US" sz="4300" b="1" dirty="0" err="1">
                <a:latin typeface="Arial"/>
                <a:cs typeface="Arial"/>
              </a:rPr>
              <a:t>Asystole</a:t>
            </a:r>
            <a:r>
              <a:rPr lang="en-US" sz="4300" b="1" dirty="0">
                <a:latin typeface="Arial"/>
                <a:cs typeface="Arial"/>
              </a:rPr>
              <a:t>/severe </a:t>
            </a:r>
            <a:r>
              <a:rPr lang="en-US" sz="4300" b="1" dirty="0" err="1">
                <a:latin typeface="Arial"/>
                <a:cs typeface="Arial"/>
              </a:rPr>
              <a:t>bradycardia</a:t>
            </a:r>
            <a:endParaRPr lang="el-GR" sz="4300" dirty="0">
              <a:latin typeface="Arial"/>
              <a:cs typeface="Arial"/>
            </a:endParaRPr>
          </a:p>
          <a:p>
            <a:r>
              <a:rPr lang="en-US" sz="4300" dirty="0">
                <a:latin typeface="Arial"/>
                <a:cs typeface="Arial"/>
              </a:rPr>
              <a:t>Disruption of intrinsic cardiac conduction is common post operatively and patients may have single chamber (ventricular), dual chamber (atrial and ventricular) or no pacemaker system attached. External cardiac compressions can be delayed for no more than </a:t>
            </a:r>
            <a:r>
              <a:rPr lang="en-US" sz="4300" b="1" dirty="0">
                <a:latin typeface="Arial"/>
                <a:cs typeface="Arial"/>
              </a:rPr>
              <a:t>1 minute</a:t>
            </a:r>
            <a:r>
              <a:rPr lang="en-US" sz="4300" dirty="0">
                <a:latin typeface="Arial"/>
                <a:cs typeface="Arial"/>
              </a:rPr>
              <a:t> to allow for establishing pacing.</a:t>
            </a:r>
            <a:endParaRPr lang="el-GR" sz="4300" dirty="0">
              <a:latin typeface="Arial"/>
              <a:cs typeface="Arial"/>
            </a:endParaRPr>
          </a:p>
          <a:p>
            <a:r>
              <a:rPr lang="en-US" sz="4300" dirty="0">
                <a:latin typeface="Arial"/>
                <a:cs typeface="Arial"/>
              </a:rPr>
              <a:t> </a:t>
            </a:r>
            <a:endParaRPr lang="el-GR" sz="4300" dirty="0">
              <a:latin typeface="Arial"/>
              <a:cs typeface="Arial"/>
            </a:endParaRPr>
          </a:p>
          <a:p>
            <a:r>
              <a:rPr lang="en-US" sz="4300" dirty="0">
                <a:latin typeface="Arial"/>
                <a:cs typeface="Arial"/>
              </a:rPr>
              <a:t> </a:t>
            </a:r>
            <a:r>
              <a:rPr lang="en-US" sz="4300" b="1" i="1" dirty="0">
                <a:latin typeface="Arial"/>
                <a:cs typeface="Arial"/>
              </a:rPr>
              <a:t>Single chamber systems</a:t>
            </a:r>
            <a:r>
              <a:rPr lang="en-US" sz="4300" i="1" dirty="0">
                <a:latin typeface="Arial"/>
                <a:cs typeface="Arial"/>
              </a:rPr>
              <a:t>: Ensure the pacing wires are connected to a functioning pacing box. Set stimulation thresholds to maximum (15V, full anticlockwise turn). Set pacing rate to 80-100 </a:t>
            </a:r>
            <a:r>
              <a:rPr lang="en-US" sz="4300" i="1" dirty="0" err="1">
                <a:latin typeface="Arial"/>
                <a:cs typeface="Arial"/>
              </a:rPr>
              <a:t>bpm</a:t>
            </a:r>
            <a:r>
              <a:rPr lang="en-US" sz="4300" i="1" dirty="0">
                <a:latin typeface="Arial"/>
                <a:cs typeface="Arial"/>
              </a:rPr>
              <a:t>. Asynchronous pacing is appropriate (Set sensing dial at </a:t>
            </a:r>
            <a:r>
              <a:rPr lang="en-US" sz="4300" i="1" dirty="0" err="1">
                <a:latin typeface="Arial"/>
                <a:cs typeface="Arial"/>
              </a:rPr>
              <a:t>asynch</a:t>
            </a:r>
            <a:r>
              <a:rPr lang="en-US" sz="4300" i="1" dirty="0">
                <a:latin typeface="Arial"/>
                <a:cs typeface="Arial"/>
              </a:rPr>
              <a:t>, full clockwise turn). </a:t>
            </a:r>
            <a:r>
              <a:rPr lang="en-US" sz="4300" b="1" i="1" dirty="0">
                <a:latin typeface="Arial"/>
                <a:cs typeface="Arial"/>
              </a:rPr>
              <a:t>Look for pacing spike capture on </a:t>
            </a:r>
            <a:r>
              <a:rPr lang="en-US" sz="4300" b="1" i="1" dirty="0" err="1">
                <a:latin typeface="Arial"/>
                <a:cs typeface="Arial"/>
              </a:rPr>
              <a:t>ecg</a:t>
            </a:r>
            <a:r>
              <a:rPr lang="en-US" sz="4300" b="1" i="1" dirty="0">
                <a:latin typeface="Arial"/>
                <a:cs typeface="Arial"/>
              </a:rPr>
              <a:t>.</a:t>
            </a:r>
            <a:endParaRPr lang="el-GR" sz="4300" dirty="0">
              <a:latin typeface="Arial"/>
              <a:cs typeface="Arial"/>
            </a:endParaRPr>
          </a:p>
          <a:p>
            <a:r>
              <a:rPr lang="en-US" sz="4300" i="1" dirty="0">
                <a:latin typeface="Arial"/>
                <a:cs typeface="Arial"/>
              </a:rPr>
              <a:t> </a:t>
            </a:r>
            <a:endParaRPr lang="el-GR" sz="4300" dirty="0">
              <a:latin typeface="Arial"/>
              <a:cs typeface="Arial"/>
            </a:endParaRPr>
          </a:p>
          <a:p>
            <a:r>
              <a:rPr lang="en-US" sz="4300" b="1" i="1" dirty="0">
                <a:latin typeface="Arial"/>
                <a:cs typeface="Arial"/>
              </a:rPr>
              <a:t>Dual chamber systems: </a:t>
            </a:r>
            <a:r>
              <a:rPr lang="en-US" sz="4300" i="1" dirty="0">
                <a:latin typeface="Arial"/>
                <a:cs typeface="Arial"/>
              </a:rPr>
              <a:t>Ensure the pacing wires are connected to a functioning pacing box. Set stimulation thresholds (Both Atrial [A] and Ventricular [V]) to maximum. Set rate at 80-100 </a:t>
            </a:r>
            <a:r>
              <a:rPr lang="en-US" sz="4300" i="1" dirty="0" err="1">
                <a:latin typeface="Arial"/>
                <a:cs typeface="Arial"/>
              </a:rPr>
              <a:t>bpm</a:t>
            </a:r>
            <a:r>
              <a:rPr lang="en-US" sz="4300" i="1" dirty="0">
                <a:latin typeface="Arial"/>
                <a:cs typeface="Arial"/>
              </a:rPr>
              <a:t>. Set pacing mode to </a:t>
            </a:r>
            <a:r>
              <a:rPr lang="en-US" sz="4300" b="1" i="1" dirty="0">
                <a:latin typeface="Arial"/>
                <a:cs typeface="Arial"/>
              </a:rPr>
              <a:t>DDD. </a:t>
            </a:r>
            <a:r>
              <a:rPr lang="en-US" sz="4300" i="1" dirty="0">
                <a:latin typeface="Arial"/>
                <a:cs typeface="Arial"/>
              </a:rPr>
              <a:t>(Alternatively, some boxes have an emergency button which activates appropriate asynchronous pacing which can be pressed).</a:t>
            </a:r>
            <a:r>
              <a:rPr lang="en-US" sz="4300" b="1" i="1" dirty="0">
                <a:latin typeface="Arial"/>
                <a:cs typeface="Arial"/>
              </a:rPr>
              <a:t> Look for pacing spike capture on </a:t>
            </a:r>
            <a:r>
              <a:rPr lang="en-US" sz="4300" b="1" i="1" dirty="0" err="1">
                <a:latin typeface="Arial"/>
                <a:cs typeface="Arial"/>
              </a:rPr>
              <a:t>ecg</a:t>
            </a:r>
            <a:r>
              <a:rPr lang="en-US" sz="4300" b="1" i="1" dirty="0">
                <a:latin typeface="Arial"/>
                <a:cs typeface="Arial"/>
              </a:rPr>
              <a:t>.</a:t>
            </a:r>
            <a:endParaRPr lang="el-GR" sz="4300" dirty="0">
              <a:latin typeface="Arial"/>
              <a:cs typeface="Arial"/>
            </a:endParaRPr>
          </a:p>
          <a:p>
            <a:r>
              <a:rPr lang="en-US" sz="4300" i="1" dirty="0">
                <a:latin typeface="Arial"/>
                <a:cs typeface="Arial"/>
              </a:rPr>
              <a:t> </a:t>
            </a:r>
            <a:endParaRPr lang="el-GR" sz="4300" dirty="0">
              <a:latin typeface="Arial"/>
              <a:cs typeface="Arial"/>
            </a:endParaRPr>
          </a:p>
          <a:p>
            <a:endParaRPr lang="en-US" dirty="0"/>
          </a:p>
        </p:txBody>
      </p:sp>
    </p:spTree>
    <p:extLst>
      <p:ext uri="{BB962C8B-B14F-4D97-AF65-F5344CB8AC3E}">
        <p14:creationId xmlns:p14="http://schemas.microsoft.com/office/powerpoint/2010/main" val="27734200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5719"/>
          </a:xfrm>
        </p:spPr>
        <p:txBody>
          <a:bodyPr/>
          <a:lstStyle/>
          <a:p>
            <a:endParaRPr lang="en-US" dirty="0"/>
          </a:p>
        </p:txBody>
      </p:sp>
      <p:sp>
        <p:nvSpPr>
          <p:cNvPr id="3" name="Content Placeholder 2"/>
          <p:cNvSpPr>
            <a:spLocks noGrp="1"/>
          </p:cNvSpPr>
          <p:nvPr>
            <p:ph idx="1"/>
          </p:nvPr>
        </p:nvSpPr>
        <p:spPr>
          <a:xfrm>
            <a:off x="457200" y="498971"/>
            <a:ext cx="7620000" cy="6359030"/>
          </a:xfrm>
        </p:spPr>
        <p:txBody>
          <a:bodyPr>
            <a:normAutofit fontScale="85000" lnSpcReduction="20000"/>
          </a:bodyPr>
          <a:lstStyle/>
          <a:p>
            <a:r>
              <a:rPr lang="en-US" b="1" i="1" dirty="0"/>
              <a:t>No pacing system: </a:t>
            </a:r>
            <a:r>
              <a:rPr lang="en-US" i="1" dirty="0"/>
              <a:t>Start external cardiac massage whilst setting up for attempted external cardiac pacing (maximum threshold at a rate of 80-100 </a:t>
            </a:r>
            <a:r>
              <a:rPr lang="en-US" i="1" dirty="0" err="1"/>
              <a:t>bpm</a:t>
            </a:r>
            <a:r>
              <a:rPr lang="en-US" i="1" dirty="0"/>
              <a:t>). If external pacing fails, the chest needs reopening.</a:t>
            </a:r>
            <a:endParaRPr lang="el-GR" dirty="0"/>
          </a:p>
          <a:p>
            <a:r>
              <a:rPr lang="en-US" i="1" dirty="0"/>
              <a:t> </a:t>
            </a:r>
            <a:endParaRPr lang="el-GR" dirty="0"/>
          </a:p>
          <a:p>
            <a:r>
              <a:rPr lang="en-US" i="1" dirty="0"/>
              <a:t>iii) </a:t>
            </a:r>
            <a:r>
              <a:rPr lang="en-US" b="1" dirty="0"/>
              <a:t>Pulseless electrical activity</a:t>
            </a:r>
            <a:endParaRPr lang="el-GR" dirty="0"/>
          </a:p>
          <a:p>
            <a:r>
              <a:rPr lang="en-US" dirty="0"/>
              <a:t>This rhythm is non </a:t>
            </a:r>
            <a:r>
              <a:rPr lang="en-US" dirty="0" err="1"/>
              <a:t>shockable</a:t>
            </a:r>
            <a:r>
              <a:rPr lang="en-US" dirty="0"/>
              <a:t> and not amenable to pacing so external cardiac compressions as well as plans for </a:t>
            </a:r>
            <a:r>
              <a:rPr lang="en-US" dirty="0" err="1"/>
              <a:t>resternotomy</a:t>
            </a:r>
            <a:r>
              <a:rPr lang="en-US" dirty="0"/>
              <a:t> should be commenced immediately. </a:t>
            </a:r>
            <a:endParaRPr lang="el-GR" dirty="0"/>
          </a:p>
          <a:p>
            <a:r>
              <a:rPr lang="en-US" dirty="0"/>
              <a:t>Note; If a </a:t>
            </a:r>
            <a:r>
              <a:rPr lang="en-US" b="1" i="1" dirty="0"/>
              <a:t>paced</a:t>
            </a:r>
            <a:r>
              <a:rPr lang="en-US" dirty="0"/>
              <a:t> patient develops PEA, then the pacemaker should first be turned off to rule out underlying VF.</a:t>
            </a:r>
            <a:endParaRPr lang="el-GR" dirty="0"/>
          </a:p>
          <a:p>
            <a:r>
              <a:rPr lang="en-US" dirty="0"/>
              <a:t> </a:t>
            </a:r>
            <a:endParaRPr lang="el-GR" dirty="0"/>
          </a:p>
          <a:p>
            <a:r>
              <a:rPr lang="en-US" b="1" dirty="0"/>
              <a:t>Airway management</a:t>
            </a:r>
            <a:endParaRPr lang="el-GR" dirty="0"/>
          </a:p>
          <a:p>
            <a:r>
              <a:rPr lang="en-US" dirty="0"/>
              <a:t>Increase Fio2 to 100% and confirm ET position + cuff inflation. Listen for breath sounds to exclude </a:t>
            </a:r>
            <a:r>
              <a:rPr lang="en-US" dirty="0" err="1"/>
              <a:t>pneumo</a:t>
            </a:r>
            <a:r>
              <a:rPr lang="en-US" dirty="0"/>
              <a:t>/</a:t>
            </a:r>
            <a:r>
              <a:rPr lang="en-US" dirty="0" err="1"/>
              <a:t>haemothorax</a:t>
            </a:r>
            <a:r>
              <a:rPr lang="en-US" dirty="0"/>
              <a:t>.</a:t>
            </a:r>
            <a:endParaRPr lang="el-GR" dirty="0"/>
          </a:p>
          <a:p>
            <a:r>
              <a:rPr lang="en-US" dirty="0"/>
              <a:t> </a:t>
            </a:r>
            <a:endParaRPr lang="el-GR" dirty="0"/>
          </a:p>
          <a:p>
            <a:r>
              <a:rPr lang="en-US" b="1" dirty="0"/>
              <a:t>Drugs</a:t>
            </a:r>
            <a:endParaRPr lang="el-GR" dirty="0"/>
          </a:p>
          <a:p>
            <a:r>
              <a:rPr lang="en-US" dirty="0"/>
              <a:t>Following arrest, stop all infusions (many cause vasodilatation).</a:t>
            </a:r>
            <a:endParaRPr lang="el-GR" dirty="0"/>
          </a:p>
          <a:p>
            <a:r>
              <a:rPr lang="en-US" dirty="0"/>
              <a:t>If awareness is a concern, sedative infusions can be continued at the discretion of the senior clinician.</a:t>
            </a:r>
            <a:endParaRPr lang="el-GR" dirty="0"/>
          </a:p>
          <a:p>
            <a:r>
              <a:rPr lang="en-US" b="1" dirty="0"/>
              <a:t>Adrenaline</a:t>
            </a:r>
            <a:r>
              <a:rPr lang="en-US" dirty="0"/>
              <a:t> (particularly at conventional arrest doses) can precipitate catastrophic harm so do not give unless a senior doctor advises this. </a:t>
            </a:r>
            <a:endParaRPr lang="el-GR" dirty="0"/>
          </a:p>
          <a:p>
            <a:r>
              <a:rPr lang="en-US" b="1" dirty="0"/>
              <a:t>Atropine</a:t>
            </a:r>
            <a:r>
              <a:rPr lang="en-US" dirty="0"/>
              <a:t> for </a:t>
            </a:r>
            <a:r>
              <a:rPr lang="en-US" dirty="0" err="1"/>
              <a:t>asystole</a:t>
            </a:r>
            <a:r>
              <a:rPr lang="en-US" dirty="0"/>
              <a:t> or extreme </a:t>
            </a:r>
            <a:r>
              <a:rPr lang="en-US" dirty="0" err="1"/>
              <a:t>bradycardia</a:t>
            </a:r>
            <a:r>
              <a:rPr lang="en-US" dirty="0"/>
              <a:t> is not recommended.  </a:t>
            </a:r>
            <a:endParaRPr lang="el-GR" dirty="0"/>
          </a:p>
          <a:p>
            <a:r>
              <a:rPr lang="en-US" dirty="0"/>
              <a:t>  </a:t>
            </a:r>
            <a:r>
              <a:rPr lang="en-US" b="1" dirty="0"/>
              <a:t> </a:t>
            </a:r>
            <a:endParaRPr lang="el-GR" dirty="0"/>
          </a:p>
          <a:p>
            <a:endParaRPr lang="en-US" dirty="0"/>
          </a:p>
        </p:txBody>
      </p:sp>
    </p:spTree>
    <p:extLst>
      <p:ext uri="{BB962C8B-B14F-4D97-AF65-F5344CB8AC3E}">
        <p14:creationId xmlns:p14="http://schemas.microsoft.com/office/powerpoint/2010/main" val="54511572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5719"/>
          </a:xfrm>
        </p:spPr>
        <p:txBody>
          <a:bodyPr/>
          <a:lstStyle/>
          <a:p>
            <a:endParaRPr lang="en-US" dirty="0"/>
          </a:p>
        </p:txBody>
      </p:sp>
      <p:sp>
        <p:nvSpPr>
          <p:cNvPr id="11" name="Content Placeholder 10"/>
          <p:cNvSpPr>
            <a:spLocks noGrp="1"/>
          </p:cNvSpPr>
          <p:nvPr>
            <p:ph idx="1"/>
          </p:nvPr>
        </p:nvSpPr>
        <p:spPr>
          <a:xfrm>
            <a:off x="457200" y="1088661"/>
            <a:ext cx="7620000" cy="5312139"/>
          </a:xfrm>
        </p:spPr>
        <p:txBody>
          <a:bodyPr/>
          <a:lstStyle/>
          <a:p>
            <a:endParaRPr lang="en-US" dirty="0"/>
          </a:p>
        </p:txBody>
      </p:sp>
      <p:pic>
        <p:nvPicPr>
          <p:cNvPr id="12" name="Picture 11" descr="CALS Algorith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1284" y="0"/>
            <a:ext cx="6301499" cy="6985577"/>
          </a:xfrm>
          <a:prstGeom prst="rect">
            <a:avLst/>
          </a:prstGeom>
        </p:spPr>
      </p:pic>
    </p:spTree>
    <p:extLst>
      <p:ext uri="{BB962C8B-B14F-4D97-AF65-F5344CB8AC3E}">
        <p14:creationId xmlns:p14="http://schemas.microsoft.com/office/powerpoint/2010/main" val="139246391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4539"/>
          </a:xfrm>
        </p:spPr>
        <p:txBody>
          <a:bodyPr/>
          <a:lstStyle/>
          <a:p>
            <a:r>
              <a:rPr lang="en-US" dirty="0"/>
              <a:t>Summary</a:t>
            </a:r>
          </a:p>
        </p:txBody>
      </p:sp>
      <p:sp>
        <p:nvSpPr>
          <p:cNvPr id="3" name="Content Placeholder 2"/>
          <p:cNvSpPr>
            <a:spLocks noGrp="1"/>
          </p:cNvSpPr>
          <p:nvPr>
            <p:ph idx="1"/>
          </p:nvPr>
        </p:nvSpPr>
        <p:spPr/>
        <p:txBody>
          <a:bodyPr/>
          <a:lstStyle/>
          <a:p>
            <a:r>
              <a:rPr lang="en-US" dirty="0"/>
              <a:t>All the above conditions are life threatening and require immediate senior response and input</a:t>
            </a:r>
          </a:p>
          <a:p>
            <a:endParaRPr lang="en-US" dirty="0"/>
          </a:p>
          <a:p>
            <a:r>
              <a:rPr lang="en-US" dirty="0"/>
              <a:t>INFORM CONSULTANT ON CALL</a:t>
            </a:r>
          </a:p>
          <a:p>
            <a:r>
              <a:rPr lang="en-US" dirty="0"/>
              <a:t>Correct Coagulopathy if any</a:t>
            </a:r>
          </a:p>
          <a:p>
            <a:r>
              <a:rPr lang="en-US" dirty="0"/>
              <a:t>Correct </a:t>
            </a:r>
            <a:r>
              <a:rPr lang="en-US" dirty="0" err="1"/>
              <a:t>hypovolaemia</a:t>
            </a:r>
            <a:endParaRPr lang="en-US" dirty="0"/>
          </a:p>
          <a:p>
            <a:r>
              <a:rPr lang="en-US" dirty="0"/>
              <a:t>Call 0200 – Cardiac Surgery SPR/Fellow</a:t>
            </a:r>
          </a:p>
          <a:p>
            <a:r>
              <a:rPr lang="en-US" dirty="0"/>
              <a:t>Call 0100 – Cardiology SPR</a:t>
            </a:r>
          </a:p>
          <a:p>
            <a:r>
              <a:rPr lang="en-US" dirty="0"/>
              <a:t>Consider TTE or TOE</a:t>
            </a:r>
          </a:p>
        </p:txBody>
      </p:sp>
    </p:spTree>
    <p:extLst>
      <p:ext uri="{BB962C8B-B14F-4D97-AF65-F5344CB8AC3E}">
        <p14:creationId xmlns:p14="http://schemas.microsoft.com/office/powerpoint/2010/main" val="23014025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Hot topics in OIR</a:t>
            </a:r>
          </a:p>
        </p:txBody>
      </p:sp>
      <p:sp>
        <p:nvSpPr>
          <p:cNvPr id="3" name="Content Placeholder 2"/>
          <p:cNvSpPr>
            <a:spLocks noGrp="1"/>
          </p:cNvSpPr>
          <p:nvPr>
            <p:ph idx="1"/>
          </p:nvPr>
        </p:nvSpPr>
        <p:spPr/>
        <p:txBody>
          <a:bodyPr/>
          <a:lstStyle/>
          <a:p>
            <a:r>
              <a:rPr lang="en-US" dirty="0" err="1"/>
              <a:t>Haemorrhage</a:t>
            </a:r>
            <a:r>
              <a:rPr lang="en-US" dirty="0"/>
              <a:t> post Cardiac Surgery</a:t>
            </a:r>
          </a:p>
          <a:p>
            <a:r>
              <a:rPr lang="en-US" dirty="0" err="1"/>
              <a:t>Tamponade</a:t>
            </a:r>
            <a:r>
              <a:rPr lang="en-US" dirty="0"/>
              <a:t> post Cardiac Surgery</a:t>
            </a:r>
          </a:p>
          <a:p>
            <a:r>
              <a:rPr lang="en-US" dirty="0"/>
              <a:t>Management of inotropes and vasopressors</a:t>
            </a:r>
          </a:p>
          <a:p>
            <a:r>
              <a:rPr lang="en-US" dirty="0"/>
              <a:t>Temporary Pacing</a:t>
            </a:r>
          </a:p>
          <a:p>
            <a:endParaRPr lang="en-US" dirty="0"/>
          </a:p>
          <a:p>
            <a:r>
              <a:rPr lang="en-US" dirty="0"/>
              <a:t>CALS protocol</a:t>
            </a:r>
          </a:p>
        </p:txBody>
      </p:sp>
    </p:spTree>
    <p:extLst>
      <p:ext uri="{BB962C8B-B14F-4D97-AF65-F5344CB8AC3E}">
        <p14:creationId xmlns:p14="http://schemas.microsoft.com/office/powerpoint/2010/main" val="10509444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784"/>
            <a:ext cx="7620000" cy="680413"/>
          </a:xfrm>
        </p:spPr>
        <p:txBody>
          <a:bodyPr/>
          <a:lstStyle/>
          <a:p>
            <a:r>
              <a:rPr lang="en-US" sz="4000" dirty="0"/>
              <a:t>Bleeding</a:t>
            </a:r>
            <a:br>
              <a:rPr lang="en-US" sz="4000" dirty="0"/>
            </a:br>
            <a:endParaRPr lang="en-US" sz="4000" dirty="0"/>
          </a:p>
        </p:txBody>
      </p:sp>
      <p:sp>
        <p:nvSpPr>
          <p:cNvPr id="3" name="Content Placeholder 2"/>
          <p:cNvSpPr>
            <a:spLocks noGrp="1"/>
          </p:cNvSpPr>
          <p:nvPr>
            <p:ph idx="1"/>
          </p:nvPr>
        </p:nvSpPr>
        <p:spPr>
          <a:xfrm>
            <a:off x="457200" y="691755"/>
            <a:ext cx="7620000" cy="5709046"/>
          </a:xfrm>
        </p:spPr>
        <p:txBody>
          <a:bodyPr>
            <a:normAutofit fontScale="85000" lnSpcReduction="20000"/>
          </a:bodyPr>
          <a:lstStyle/>
          <a:p>
            <a:pPr marL="114300" lvl="0" indent="0">
              <a:buNone/>
            </a:pPr>
            <a:r>
              <a:rPr lang="en-GB" sz="1700" b="1" dirty="0"/>
              <a:t>First steps</a:t>
            </a:r>
          </a:p>
          <a:p>
            <a:pPr lvl="0"/>
            <a:r>
              <a:rPr lang="en-GB" sz="1700" dirty="0"/>
              <a:t>Control systolic pressures – target 90-120mmHg depending on co- morbidities e.g. </a:t>
            </a:r>
            <a:r>
              <a:rPr lang="en-GB" sz="1700" dirty="0" err="1"/>
              <a:t>cerebro</a:t>
            </a:r>
            <a:r>
              <a:rPr lang="en-GB" sz="1700" dirty="0"/>
              <a:t>-vascular disease. Use GTN (1</a:t>
            </a:r>
            <a:r>
              <a:rPr lang="en-GB" sz="1700" baseline="30000" dirty="0"/>
              <a:t>st</a:t>
            </a:r>
            <a:r>
              <a:rPr lang="en-GB" sz="1700" dirty="0"/>
              <a:t> line) /Labetalol (2</a:t>
            </a:r>
            <a:r>
              <a:rPr lang="en-GB" sz="1700" baseline="30000" dirty="0"/>
              <a:t>nd</a:t>
            </a:r>
            <a:r>
              <a:rPr lang="en-GB" sz="1700" dirty="0"/>
              <a:t> line) infusion to control BP</a:t>
            </a:r>
            <a:endParaRPr lang="el-GR" sz="1700" dirty="0"/>
          </a:p>
          <a:p>
            <a:pPr lvl="0"/>
            <a:r>
              <a:rPr lang="en-GB" sz="1700" dirty="0"/>
              <a:t>Target </a:t>
            </a:r>
            <a:r>
              <a:rPr lang="en-GB" sz="1700" dirty="0" err="1"/>
              <a:t>Hb</a:t>
            </a:r>
            <a:r>
              <a:rPr lang="en-GB" sz="1700" dirty="0"/>
              <a:t> &gt;85g/L</a:t>
            </a:r>
          </a:p>
          <a:p>
            <a:pPr lvl="0"/>
            <a:r>
              <a:rPr lang="en-GB" sz="1700" dirty="0"/>
              <a:t>Keep patients sedated and ventilated to avoid straining and in case of surgical re-exploration</a:t>
            </a:r>
            <a:endParaRPr lang="el-GR" sz="1700" dirty="0"/>
          </a:p>
          <a:p>
            <a:pPr lvl="0"/>
            <a:r>
              <a:rPr lang="en-GB" sz="1700" dirty="0"/>
              <a:t>Avoid excessive IV fluids (colloid, crystalloid) when correcting hypovolaemia -  they can create or worsen </a:t>
            </a:r>
            <a:r>
              <a:rPr lang="en-GB" sz="1700" dirty="0" err="1"/>
              <a:t>dilutional</a:t>
            </a:r>
            <a:r>
              <a:rPr lang="en-GB" sz="1700" dirty="0"/>
              <a:t> coagulopathy. </a:t>
            </a:r>
          </a:p>
          <a:p>
            <a:pPr lvl="0"/>
            <a:r>
              <a:rPr lang="en-GB" sz="1700" dirty="0"/>
              <a:t>Use blood products when available to treat active bleeding.</a:t>
            </a:r>
            <a:endParaRPr lang="el-GR" sz="1700" dirty="0"/>
          </a:p>
          <a:p>
            <a:pPr lvl="0"/>
            <a:r>
              <a:rPr lang="en-GB" sz="1700" dirty="0"/>
              <a:t>Consider placing patients in Trendelenburg position and starting low dose noradrenaline infusion as required until blood products are available. </a:t>
            </a:r>
            <a:endParaRPr lang="el-GR" sz="1700" dirty="0"/>
          </a:p>
          <a:p>
            <a:pPr lvl="0"/>
            <a:r>
              <a:rPr lang="en-GB" sz="1700" dirty="0"/>
              <a:t>Check cross matched PRBC are available in the theatre fridge/blood bank, ensure you have 4.</a:t>
            </a:r>
            <a:endParaRPr lang="el-GR" sz="1700" dirty="0"/>
          </a:p>
          <a:p>
            <a:pPr marL="114300" lvl="0" indent="0">
              <a:buNone/>
            </a:pPr>
            <a:endParaRPr lang="en-GB" sz="1700" b="1" dirty="0"/>
          </a:p>
          <a:p>
            <a:pPr marL="114300" lvl="0" indent="0">
              <a:buNone/>
            </a:pPr>
            <a:r>
              <a:rPr lang="en-GB" sz="1700" b="1" dirty="0"/>
              <a:t>Investigations and treatment</a:t>
            </a:r>
          </a:p>
          <a:p>
            <a:pPr lvl="0"/>
            <a:r>
              <a:rPr lang="en-GB" sz="1700" dirty="0"/>
              <a:t>Send ICU profile bloods ASAP and repeat regularly (FBC, coagulation studies, U+Es) </a:t>
            </a:r>
            <a:endParaRPr lang="el-GR" sz="1700" dirty="0"/>
          </a:p>
          <a:p>
            <a:r>
              <a:rPr lang="en-GB" sz="1700" dirty="0"/>
              <a:t>Target fibrinogen &gt; 2.0 using cryoprecipitate 2 pools for adults</a:t>
            </a:r>
          </a:p>
          <a:p>
            <a:r>
              <a:rPr lang="en-GB" sz="1700" dirty="0"/>
              <a:t>Normalise INR and </a:t>
            </a:r>
            <a:r>
              <a:rPr lang="en-GB" sz="1700" dirty="0" err="1"/>
              <a:t>APTTr</a:t>
            </a:r>
            <a:r>
              <a:rPr lang="en-GB" sz="1700" dirty="0"/>
              <a:t> using FFP.)</a:t>
            </a:r>
          </a:p>
          <a:p>
            <a:r>
              <a:rPr lang="en-GB" sz="1700" dirty="0"/>
              <a:t>Correct residual Heparin effect (Check ACT or compare </a:t>
            </a:r>
            <a:r>
              <a:rPr lang="en-GB" sz="1700" dirty="0" err="1"/>
              <a:t>APTTr</a:t>
            </a:r>
            <a:r>
              <a:rPr lang="en-GB" sz="1700" dirty="0"/>
              <a:t> vs INR -Protamine 25-50mg IV)</a:t>
            </a:r>
          </a:p>
          <a:p>
            <a:r>
              <a:rPr lang="en-GB" sz="1600" dirty="0"/>
              <a:t>Give tranexamic acid 2g IV</a:t>
            </a:r>
          </a:p>
          <a:p>
            <a:r>
              <a:rPr lang="en-GB" sz="1600" dirty="0"/>
              <a:t>Give Platelets if patient has received recent antiplatelet therapy</a:t>
            </a:r>
            <a:endParaRPr lang="el-GR" sz="1600" dirty="0"/>
          </a:p>
          <a:p>
            <a:pPr marL="114300" indent="0">
              <a:buNone/>
            </a:pPr>
            <a:endParaRPr lang="en-GB" sz="1600" dirty="0"/>
          </a:p>
          <a:p>
            <a:pPr marL="114300" indent="0">
              <a:buNone/>
            </a:pPr>
            <a:r>
              <a:rPr lang="en-GB" sz="1700" b="1" dirty="0"/>
              <a:t>Coagulopathy - the fatal triad of hypothermia, hypocalcaemia and acidosis</a:t>
            </a:r>
            <a:endParaRPr lang="el-GR" sz="1700" dirty="0"/>
          </a:p>
          <a:p>
            <a:pPr lvl="0"/>
            <a:r>
              <a:rPr lang="en-GB" sz="1700" dirty="0"/>
              <a:t>Actively rewarm – monitor temperature and aim for </a:t>
            </a:r>
            <a:r>
              <a:rPr lang="en-GB" sz="1700" dirty="0" err="1"/>
              <a:t>normothermia</a:t>
            </a:r>
            <a:endParaRPr lang="el-GR" sz="1700" dirty="0"/>
          </a:p>
          <a:p>
            <a:pPr lvl="1"/>
            <a:r>
              <a:rPr lang="en-GB" sz="1700" dirty="0"/>
              <a:t>Bair hugger</a:t>
            </a:r>
            <a:endParaRPr lang="el-GR" sz="1700" dirty="0"/>
          </a:p>
          <a:p>
            <a:pPr lvl="1"/>
            <a:r>
              <a:rPr lang="en-GB" sz="1700" dirty="0"/>
              <a:t>IV fluid warmer – </a:t>
            </a:r>
            <a:r>
              <a:rPr lang="en-GB" sz="1700" i="1" dirty="0"/>
              <a:t>vital</a:t>
            </a:r>
            <a:r>
              <a:rPr lang="en-GB" sz="1700" dirty="0"/>
              <a:t> for PRBC stored at 4℃</a:t>
            </a:r>
            <a:endParaRPr lang="el-GR" sz="1700" dirty="0"/>
          </a:p>
          <a:p>
            <a:pPr lvl="0"/>
            <a:r>
              <a:rPr lang="en-GB" sz="1700" dirty="0"/>
              <a:t>Check Calcium (either via U+Es or ABGs). Titrate Calcium Chloride 10% IV 3-5mg boluses slow push</a:t>
            </a:r>
          </a:p>
          <a:p>
            <a:pPr lvl="0"/>
            <a:r>
              <a:rPr lang="en-GB" sz="1700" dirty="0"/>
              <a:t>Correct any respiratory component of acidosis</a:t>
            </a:r>
            <a:endParaRPr lang="el-GR" sz="1700" dirty="0"/>
          </a:p>
          <a:p>
            <a:endParaRPr lang="en-US" sz="1600" dirty="0"/>
          </a:p>
        </p:txBody>
      </p:sp>
    </p:spTree>
    <p:extLst>
      <p:ext uri="{BB962C8B-B14F-4D97-AF65-F5344CB8AC3E}">
        <p14:creationId xmlns:p14="http://schemas.microsoft.com/office/powerpoint/2010/main" val="41144850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Haemorrhage</a:t>
            </a:r>
            <a:r>
              <a:rPr lang="en-US" dirty="0"/>
              <a:t> Part I</a:t>
            </a:r>
          </a:p>
        </p:txBody>
      </p:sp>
      <p:sp>
        <p:nvSpPr>
          <p:cNvPr id="3" name="Content Placeholder 2"/>
          <p:cNvSpPr>
            <a:spLocks noGrp="1"/>
          </p:cNvSpPr>
          <p:nvPr>
            <p:ph idx="1"/>
          </p:nvPr>
        </p:nvSpPr>
        <p:spPr/>
        <p:txBody>
          <a:bodyPr>
            <a:normAutofit/>
          </a:bodyPr>
          <a:lstStyle/>
          <a:p>
            <a:r>
              <a:rPr lang="en-GB" b="1" dirty="0"/>
              <a:t>Teamwork – Surgical/ Blood bank / Haematology</a:t>
            </a:r>
            <a:endParaRPr lang="el-GR" dirty="0"/>
          </a:p>
          <a:p>
            <a:pPr lvl="0"/>
            <a:r>
              <a:rPr lang="en-GB" dirty="0"/>
              <a:t>Inform surgical team (0200) and consultant covering OIR</a:t>
            </a:r>
            <a:endParaRPr lang="el-GR" dirty="0"/>
          </a:p>
          <a:p>
            <a:pPr lvl="0"/>
            <a:r>
              <a:rPr lang="en-GB" dirty="0"/>
              <a:t>Significant bleeding may need surgical re-exploration  </a:t>
            </a:r>
            <a:endParaRPr lang="el-GR" dirty="0"/>
          </a:p>
          <a:p>
            <a:pPr lvl="0"/>
            <a:r>
              <a:rPr lang="en-GB" dirty="0"/>
              <a:t>As a guide – blood loss of &gt;3ml/kg 1st hour, &gt;2ml/kg 2nd hr, &gt;1ml/kg any subsequent hr is excessive</a:t>
            </a:r>
            <a:endParaRPr lang="el-GR" dirty="0"/>
          </a:p>
          <a:p>
            <a:pPr lvl="0"/>
            <a:r>
              <a:rPr lang="en-GB" dirty="0"/>
              <a:t>Initiate ‘Code Red’ if catastrophic bleeding – call 2222 announce ‘Code Red’ and location. Switch will have the lab call back immediately and send a porter to lab to collect blood/products ASAP</a:t>
            </a:r>
            <a:endParaRPr lang="el-GR" dirty="0"/>
          </a:p>
          <a:p>
            <a:pPr lvl="0"/>
            <a:r>
              <a:rPr lang="en-GB" dirty="0"/>
              <a:t>Useful numbers (Blood bank 84774 Bleep 0201 Haematology </a:t>
            </a:r>
            <a:r>
              <a:rPr lang="en-GB" dirty="0" err="1"/>
              <a:t>Reg</a:t>
            </a:r>
            <a:r>
              <a:rPr lang="en-GB" dirty="0"/>
              <a:t> 0122 in hours, via switch out of hours)</a:t>
            </a:r>
            <a:endParaRPr lang="el-GR" dirty="0"/>
          </a:p>
          <a:p>
            <a:endParaRPr lang="en-US" dirty="0"/>
          </a:p>
        </p:txBody>
      </p:sp>
    </p:spTree>
    <p:extLst>
      <p:ext uri="{BB962C8B-B14F-4D97-AF65-F5344CB8AC3E}">
        <p14:creationId xmlns:p14="http://schemas.microsoft.com/office/powerpoint/2010/main" val="8237389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7620000" cy="519178"/>
          </a:xfrm>
        </p:spPr>
        <p:txBody>
          <a:bodyPr/>
          <a:lstStyle/>
          <a:p>
            <a:r>
              <a:rPr lang="en-US" sz="2400" dirty="0" err="1"/>
              <a:t>Tamponade</a:t>
            </a:r>
            <a:r>
              <a:rPr lang="en-US" sz="2400" dirty="0"/>
              <a:t> post Cardiac Surgery</a:t>
            </a:r>
          </a:p>
        </p:txBody>
      </p:sp>
      <p:sp>
        <p:nvSpPr>
          <p:cNvPr id="3" name="Content Placeholder 2"/>
          <p:cNvSpPr>
            <a:spLocks noGrp="1"/>
          </p:cNvSpPr>
          <p:nvPr>
            <p:ph idx="1"/>
          </p:nvPr>
        </p:nvSpPr>
        <p:spPr>
          <a:xfrm>
            <a:off x="457200" y="997940"/>
            <a:ext cx="7620000" cy="5402860"/>
          </a:xfrm>
        </p:spPr>
        <p:txBody>
          <a:bodyPr>
            <a:normAutofit/>
          </a:bodyPr>
          <a:lstStyle/>
          <a:p>
            <a:r>
              <a:rPr lang="en-GB" sz="1500" b="1" dirty="0"/>
              <a:t>Diagnosis: </a:t>
            </a:r>
            <a:endParaRPr lang="el-GR" sz="1500" dirty="0"/>
          </a:p>
          <a:p>
            <a:pPr lvl="0"/>
            <a:r>
              <a:rPr lang="en-GB" sz="1500" dirty="0"/>
              <a:t>It is ultimately clinical and needs a high index of suspicion!</a:t>
            </a:r>
            <a:endParaRPr lang="el-GR" sz="1500" dirty="0"/>
          </a:p>
          <a:p>
            <a:pPr lvl="0"/>
            <a:r>
              <a:rPr lang="en-GB" sz="1500" b="1" dirty="0"/>
              <a:t>You must think of it as a differential in a deteriorating cardiac surgical patient in order to diagnose it</a:t>
            </a:r>
            <a:endParaRPr lang="el-GR" sz="1500" dirty="0"/>
          </a:p>
          <a:p>
            <a:pPr lvl="0"/>
            <a:r>
              <a:rPr lang="en-GB" sz="1500" dirty="0"/>
              <a:t>Is based on: </a:t>
            </a:r>
            <a:endParaRPr lang="el-GR" sz="1500" dirty="0"/>
          </a:p>
          <a:p>
            <a:pPr lvl="0"/>
            <a:r>
              <a:rPr lang="en-GB" sz="1500" dirty="0"/>
              <a:t>signs of low cardiac output: hypotension/ </a:t>
            </a:r>
            <a:r>
              <a:rPr lang="en-GB" sz="1500" b="1" dirty="0"/>
              <a:t>escalating doses of vasopressors</a:t>
            </a:r>
            <a:r>
              <a:rPr lang="en-GB" sz="1500" dirty="0"/>
              <a:t>/ oliguria/ poor peripheral perfusion/ rising lactate AND</a:t>
            </a:r>
            <a:endParaRPr lang="el-GR" sz="1500" dirty="0"/>
          </a:p>
          <a:p>
            <a:pPr lvl="0"/>
            <a:r>
              <a:rPr lang="en-GB" sz="1500" dirty="0"/>
              <a:t>echocardiographic evidence of pericardial fluid or clots +/- echo signs of tamponade (cardiac chamber collapse/ variation in blood flow through cardiac valves)</a:t>
            </a:r>
          </a:p>
          <a:p>
            <a:pPr lvl="0"/>
            <a:r>
              <a:rPr lang="en-GB" sz="1500" i="1" dirty="0"/>
              <a:t>Remember TTE gives poor views postop and cannot exclude a posterior pericardial effusion</a:t>
            </a:r>
            <a:endParaRPr lang="el-GR" sz="1500" i="1" dirty="0"/>
          </a:p>
          <a:p>
            <a:pPr lvl="0"/>
            <a:r>
              <a:rPr lang="en-GB" sz="1500" b="1" dirty="0"/>
              <a:t>Beck’s triad (</a:t>
            </a:r>
            <a:r>
              <a:rPr lang="en-GB" sz="1500" dirty="0"/>
              <a:t>high central venous pressure (CVP) or distended neck veins/ hypotension/ reduced cardiac sounds) </a:t>
            </a:r>
            <a:r>
              <a:rPr lang="en-GB" sz="1500" b="1" dirty="0"/>
              <a:t>is not always present. </a:t>
            </a:r>
            <a:r>
              <a:rPr lang="en-GB" sz="1500" dirty="0"/>
              <a:t>Hypovolaemia, beta blockade, pacing, noisy environment can mask diagnostic signs. Similar to other subtle signs (electrical </a:t>
            </a:r>
            <a:r>
              <a:rPr lang="en-GB" sz="1500" dirty="0" err="1"/>
              <a:t>alterans</a:t>
            </a:r>
            <a:r>
              <a:rPr lang="en-GB" sz="1500" dirty="0"/>
              <a:t> - ECG/</a:t>
            </a:r>
            <a:r>
              <a:rPr lang="en-GB" sz="1500" dirty="0" err="1"/>
              <a:t>pulsus</a:t>
            </a:r>
            <a:r>
              <a:rPr lang="en-GB" sz="1500" dirty="0"/>
              <a:t> </a:t>
            </a:r>
            <a:r>
              <a:rPr lang="en-GB" sz="1500" dirty="0" err="1"/>
              <a:t>paradoxus</a:t>
            </a:r>
            <a:r>
              <a:rPr lang="en-GB" sz="1500" dirty="0"/>
              <a:t>)</a:t>
            </a:r>
            <a:endParaRPr lang="el-GR" sz="1500" dirty="0"/>
          </a:p>
          <a:p>
            <a:pPr lvl="0"/>
            <a:r>
              <a:rPr lang="en-GB" sz="1500" dirty="0"/>
              <a:t>Typically chest drainage will be reduced or absent (often following increased drain output)</a:t>
            </a:r>
            <a:endParaRPr lang="el-GR" sz="1500" dirty="0"/>
          </a:p>
          <a:p>
            <a:pPr lvl="0"/>
            <a:r>
              <a:rPr lang="en-GB" sz="1500" dirty="0"/>
              <a:t>First presentation can be arrhythmia or cardiac arrest.</a:t>
            </a:r>
            <a:endParaRPr lang="el-GR" sz="1500" dirty="0"/>
          </a:p>
          <a:p>
            <a:pPr lvl="0"/>
            <a:r>
              <a:rPr lang="en-GB" sz="1500" dirty="0"/>
              <a:t>For hypotension and rising inotrope requirement:  Main differential diagnosis post cardiac surgery is ventricular dysfunction. Echocardiography will distinguish between the two conditions.</a:t>
            </a:r>
            <a:endParaRPr lang="el-GR" sz="1500" dirty="0"/>
          </a:p>
          <a:p>
            <a:endParaRPr lang="en-US" dirty="0"/>
          </a:p>
        </p:txBody>
      </p:sp>
    </p:spTree>
    <p:extLst>
      <p:ext uri="{BB962C8B-B14F-4D97-AF65-F5344CB8AC3E}">
        <p14:creationId xmlns:p14="http://schemas.microsoft.com/office/powerpoint/2010/main" val="8713589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1961"/>
          </a:xfrm>
        </p:spPr>
        <p:txBody>
          <a:bodyPr/>
          <a:lstStyle/>
          <a:p>
            <a:r>
              <a:rPr lang="en-US" sz="3200" dirty="0" err="1"/>
              <a:t>Tamponade</a:t>
            </a:r>
            <a:r>
              <a:rPr lang="en-US" sz="3200" dirty="0"/>
              <a:t> Post Cardiac Surgery</a:t>
            </a:r>
          </a:p>
        </p:txBody>
      </p:sp>
      <p:sp>
        <p:nvSpPr>
          <p:cNvPr id="3" name="Content Placeholder 2"/>
          <p:cNvSpPr>
            <a:spLocks noGrp="1"/>
          </p:cNvSpPr>
          <p:nvPr>
            <p:ph idx="1"/>
          </p:nvPr>
        </p:nvSpPr>
        <p:spPr>
          <a:xfrm>
            <a:off x="457200" y="1349487"/>
            <a:ext cx="7620000" cy="5284544"/>
          </a:xfrm>
        </p:spPr>
        <p:txBody>
          <a:bodyPr>
            <a:normAutofit fontScale="92500" lnSpcReduction="10000"/>
          </a:bodyPr>
          <a:lstStyle/>
          <a:p>
            <a:pPr lvl="0"/>
            <a:r>
              <a:rPr lang="en-GB" b="1" dirty="0"/>
              <a:t>Urgent surgical re-exploration.</a:t>
            </a:r>
            <a:endParaRPr lang="el-GR" dirty="0"/>
          </a:p>
          <a:p>
            <a:pPr lvl="0"/>
            <a:r>
              <a:rPr lang="en-GB" dirty="0" err="1"/>
              <a:t>Pericardiocentesis</a:t>
            </a:r>
            <a:r>
              <a:rPr lang="en-GB" dirty="0"/>
              <a:t> in almost never an option in cardiac surgical patients</a:t>
            </a:r>
            <a:endParaRPr lang="el-GR" dirty="0"/>
          </a:p>
          <a:p>
            <a:pPr lvl="0"/>
            <a:r>
              <a:rPr lang="en-GB" dirty="0"/>
              <a:t>Usually performed in East wing cardiac theatres. But may have to take place in OIR / ITU in the case of an extremely unstable patient.</a:t>
            </a:r>
            <a:endParaRPr lang="el-GR" dirty="0"/>
          </a:p>
          <a:p>
            <a:pPr lvl="0"/>
            <a:r>
              <a:rPr lang="en-GB" dirty="0"/>
              <a:t>Immediately inform: cardiac surgical registrar (bleep 0200) and consultant cardiac anaesthetist</a:t>
            </a:r>
            <a:endParaRPr lang="el-GR" dirty="0"/>
          </a:p>
          <a:p>
            <a:pPr lvl="0"/>
            <a:r>
              <a:rPr lang="en-GB" dirty="0"/>
              <a:t>Out of hours you may have to transfer patient to theatres until senior anaesthetist arrives. </a:t>
            </a:r>
            <a:endParaRPr lang="el-GR" dirty="0"/>
          </a:p>
          <a:p>
            <a:pPr lvl="0"/>
            <a:r>
              <a:rPr lang="en-GB" dirty="0"/>
              <a:t>In the meantime:</a:t>
            </a:r>
            <a:endParaRPr lang="el-GR" dirty="0"/>
          </a:p>
          <a:p>
            <a:pPr lvl="0"/>
            <a:r>
              <a:rPr lang="en-GB" dirty="0"/>
              <a:t>Try to maintain normal </a:t>
            </a:r>
            <a:r>
              <a:rPr lang="en-GB" dirty="0" err="1"/>
              <a:t>haemodynamics</a:t>
            </a:r>
            <a:r>
              <a:rPr lang="en-GB" dirty="0"/>
              <a:t> and CO: fluid and/ or blood administration, vasopressors and/or inotropes. The patient will need high systemic vascular resistance, high normal heart rate, preservation of sinus rhythm if possible.</a:t>
            </a:r>
            <a:endParaRPr lang="el-GR" dirty="0"/>
          </a:p>
          <a:p>
            <a:pPr lvl="0"/>
            <a:r>
              <a:rPr lang="en-GB" dirty="0"/>
              <a:t>Keep patient sedated + paralysed in view of re-exploration</a:t>
            </a:r>
            <a:endParaRPr lang="el-GR" dirty="0"/>
          </a:p>
          <a:p>
            <a:pPr lvl="0"/>
            <a:r>
              <a:rPr lang="en-GB" dirty="0"/>
              <a:t>Correct any coagulopathy/ order appropriate blood products</a:t>
            </a:r>
            <a:endParaRPr lang="el-GR" dirty="0"/>
          </a:p>
          <a:p>
            <a:endParaRPr lang="en-US" dirty="0"/>
          </a:p>
        </p:txBody>
      </p:sp>
    </p:spTree>
    <p:extLst>
      <p:ext uri="{BB962C8B-B14F-4D97-AF65-F5344CB8AC3E}">
        <p14:creationId xmlns:p14="http://schemas.microsoft.com/office/powerpoint/2010/main" val="14636757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4539"/>
          </a:xfrm>
        </p:spPr>
        <p:txBody>
          <a:bodyPr/>
          <a:lstStyle/>
          <a:p>
            <a:r>
              <a:rPr lang="en-US" sz="3200" dirty="0"/>
              <a:t>Inotropes and Vasopressors</a:t>
            </a:r>
          </a:p>
        </p:txBody>
      </p:sp>
      <p:sp>
        <p:nvSpPr>
          <p:cNvPr id="3" name="Content Placeholder 2"/>
          <p:cNvSpPr>
            <a:spLocks noGrp="1"/>
          </p:cNvSpPr>
          <p:nvPr>
            <p:ph idx="1"/>
          </p:nvPr>
        </p:nvSpPr>
        <p:spPr>
          <a:xfrm>
            <a:off x="457200" y="1065981"/>
            <a:ext cx="7620000" cy="5334819"/>
          </a:xfrm>
        </p:spPr>
        <p:txBody>
          <a:bodyPr>
            <a:normAutofit fontScale="47500" lnSpcReduction="20000"/>
          </a:bodyPr>
          <a:lstStyle/>
          <a:p>
            <a:r>
              <a:rPr lang="en-US" sz="2900" b="1" dirty="0"/>
              <a:t>-Commonly used agents on OIR</a:t>
            </a:r>
            <a:endParaRPr lang="el-GR" sz="2900" dirty="0"/>
          </a:p>
          <a:p>
            <a:pPr lvl="0"/>
            <a:r>
              <a:rPr lang="en-US" sz="2900" dirty="0"/>
              <a:t>Noradrenaline ( 0.01-0.20 mcg/kg/min)</a:t>
            </a:r>
            <a:endParaRPr lang="el-GR" sz="2900" dirty="0"/>
          </a:p>
          <a:p>
            <a:pPr lvl="0"/>
            <a:r>
              <a:rPr lang="en-US" sz="2900" dirty="0" err="1"/>
              <a:t>Dobutamine</a:t>
            </a:r>
            <a:r>
              <a:rPr lang="en-US" sz="2900" dirty="0"/>
              <a:t> ( 1-10 mcg/kg/min)</a:t>
            </a:r>
            <a:endParaRPr lang="el-GR" sz="2900" dirty="0"/>
          </a:p>
          <a:p>
            <a:pPr lvl="0"/>
            <a:r>
              <a:rPr lang="en-US" sz="2900" dirty="0" err="1"/>
              <a:t>Milrinone</a:t>
            </a:r>
            <a:r>
              <a:rPr lang="en-US" sz="2900" dirty="0"/>
              <a:t> ( 0.01-0.3 mcg/kg/min)</a:t>
            </a:r>
            <a:endParaRPr lang="el-GR" sz="2900" dirty="0"/>
          </a:p>
          <a:p>
            <a:r>
              <a:rPr lang="en-US" sz="2900" dirty="0"/>
              <a:t> </a:t>
            </a:r>
            <a:endParaRPr lang="el-GR" sz="2900" dirty="0"/>
          </a:p>
          <a:p>
            <a:r>
              <a:rPr lang="en-US" sz="2900" dirty="0"/>
              <a:t>Hypotension will be manifested with acute drop on the BP,  tachycardia +/-, rise of the CVP and is associated with high requirements of vasopressors and inotropes.</a:t>
            </a:r>
            <a:endParaRPr lang="el-GR" sz="2900" dirty="0"/>
          </a:p>
          <a:p>
            <a:endParaRPr lang="en-US" sz="2900" b="1" dirty="0"/>
          </a:p>
          <a:p>
            <a:pPr marL="114300" indent="0">
              <a:buNone/>
            </a:pPr>
            <a:r>
              <a:rPr lang="en-US" sz="2900" b="1" dirty="0"/>
              <a:t>      -Causes of  Hypotension</a:t>
            </a:r>
            <a:r>
              <a:rPr lang="en-US" sz="2900" dirty="0"/>
              <a:t>:</a:t>
            </a:r>
            <a:endParaRPr lang="el-GR" sz="2900" dirty="0"/>
          </a:p>
          <a:p>
            <a:r>
              <a:rPr lang="en-US" sz="2900" dirty="0"/>
              <a:t> - </a:t>
            </a:r>
            <a:r>
              <a:rPr lang="en-US" sz="2900" b="1" dirty="0" err="1"/>
              <a:t>Hypovolaemia</a:t>
            </a:r>
            <a:r>
              <a:rPr lang="en-US" sz="2900" b="1" dirty="0"/>
              <a:t>, (surgical Bleeding output &gt; 400mls/h,   or &gt; 200 </a:t>
            </a:r>
            <a:r>
              <a:rPr lang="en-US" sz="2900" b="1" dirty="0" err="1"/>
              <a:t>mls</a:t>
            </a:r>
            <a:r>
              <a:rPr lang="en-US" sz="2900" b="1" dirty="0"/>
              <a:t> first 2-3 hours. Coagulopathy ( Needs PLT, FFP, </a:t>
            </a:r>
            <a:r>
              <a:rPr lang="en-US" sz="2900" b="1" dirty="0" err="1"/>
              <a:t>Cryo</a:t>
            </a:r>
            <a:r>
              <a:rPr lang="en-US" sz="2900" b="1" dirty="0"/>
              <a:t>)</a:t>
            </a:r>
            <a:endParaRPr lang="el-GR" sz="2900" dirty="0"/>
          </a:p>
          <a:p>
            <a:pPr lvl="0"/>
            <a:r>
              <a:rPr lang="en-US" sz="2900" dirty="0" err="1"/>
              <a:t>tamponade</a:t>
            </a:r>
            <a:r>
              <a:rPr lang="en-US" sz="2900" dirty="0"/>
              <a:t> ( presence of blood or clots in the pericardium, normally low drain </a:t>
            </a:r>
            <a:r>
              <a:rPr lang="en-US" sz="2900" dirty="0" err="1"/>
              <a:t>ouput</a:t>
            </a:r>
            <a:r>
              <a:rPr lang="en-US" sz="2900" dirty="0"/>
              <a:t>, CVP&gt;20)</a:t>
            </a:r>
            <a:endParaRPr lang="el-GR" sz="2900" dirty="0"/>
          </a:p>
          <a:p>
            <a:pPr lvl="0"/>
            <a:r>
              <a:rPr lang="en-US" sz="2900" dirty="0"/>
              <a:t>pump failure ( acute or acute on chronic LV/RV failure)</a:t>
            </a:r>
            <a:endParaRPr lang="el-GR" sz="2900" dirty="0"/>
          </a:p>
          <a:p>
            <a:pPr lvl="0"/>
            <a:r>
              <a:rPr lang="en-US" sz="2900" dirty="0"/>
              <a:t>inflammatory response to surgery (long CPB time)</a:t>
            </a:r>
            <a:endParaRPr lang="el-GR" sz="2900" dirty="0"/>
          </a:p>
          <a:p>
            <a:r>
              <a:rPr lang="en-US" sz="2900" dirty="0"/>
              <a:t> </a:t>
            </a:r>
            <a:endParaRPr lang="el-GR" sz="2900" dirty="0"/>
          </a:p>
          <a:p>
            <a:r>
              <a:rPr lang="en-US" sz="2900" dirty="0"/>
              <a:t>-Correct hypothermia, consider Heparin rebound effect repeat ACT</a:t>
            </a:r>
            <a:endParaRPr lang="el-GR" sz="2900" dirty="0"/>
          </a:p>
          <a:p>
            <a:r>
              <a:rPr lang="en-US" sz="2900" dirty="0"/>
              <a:t> </a:t>
            </a:r>
            <a:endParaRPr lang="el-GR" sz="2900" dirty="0"/>
          </a:p>
          <a:p>
            <a:r>
              <a:rPr lang="en-US" sz="2900" b="1" dirty="0"/>
              <a:t> -Management out of hours</a:t>
            </a:r>
            <a:endParaRPr lang="el-GR" sz="2900" dirty="0"/>
          </a:p>
          <a:p>
            <a:pPr lvl="0"/>
            <a:r>
              <a:rPr lang="en-US" sz="2900" dirty="0"/>
              <a:t>acute deterioration</a:t>
            </a:r>
            <a:r>
              <a:rPr lang="en-US" sz="2900" dirty="0">
                <a:sym typeface="Wingdings"/>
              </a:rPr>
              <a:t></a:t>
            </a:r>
            <a:r>
              <a:rPr lang="en-US" sz="2900" dirty="0"/>
              <a:t> </a:t>
            </a:r>
            <a:r>
              <a:rPr lang="en-US" sz="2900" b="1" dirty="0"/>
              <a:t>Always inform the consultant on call</a:t>
            </a:r>
            <a:endParaRPr lang="el-GR" sz="2900" dirty="0"/>
          </a:p>
          <a:p>
            <a:pPr lvl="0"/>
            <a:r>
              <a:rPr lang="en-US" sz="2900" b="1" dirty="0"/>
              <a:t>Communicate the concern with the rest of the team , Nurse in charge , other SPRs</a:t>
            </a:r>
            <a:endParaRPr lang="el-GR" sz="2900" dirty="0"/>
          </a:p>
          <a:p>
            <a:pPr lvl="0"/>
            <a:r>
              <a:rPr lang="en-US" sz="2900" dirty="0"/>
              <a:t>      Do not escalate NAD more than 0.2 mcg/kg/min -    Initiate CO   monitoring , ( PICCO, LIDCO, Normal CO &gt;4-5, CI&gt; 2). CV gas&gt; 70%</a:t>
            </a:r>
            <a:endParaRPr lang="el-GR" sz="2900" dirty="0"/>
          </a:p>
          <a:p>
            <a:pPr lvl="0"/>
            <a:r>
              <a:rPr lang="en-US" sz="2900" dirty="0"/>
              <a:t>Inform 0200 usually- experienced trainees and senior fellows</a:t>
            </a:r>
            <a:endParaRPr lang="el-GR" sz="2900" dirty="0"/>
          </a:p>
          <a:p>
            <a:pPr lvl="0"/>
            <a:r>
              <a:rPr lang="en-US" sz="2900" dirty="0"/>
              <a:t>Consider  TOE ( OIR  cons) or TTE, call 0100 cardiology SPR</a:t>
            </a:r>
            <a:endParaRPr lang="el-GR" sz="2900" dirty="0"/>
          </a:p>
          <a:p>
            <a:r>
              <a:rPr lang="en-US" sz="2900" dirty="0"/>
              <a:t> </a:t>
            </a:r>
            <a:endParaRPr lang="el-GR" sz="2900" dirty="0"/>
          </a:p>
          <a:p>
            <a:endParaRPr lang="en-US" dirty="0"/>
          </a:p>
        </p:txBody>
      </p:sp>
    </p:spTree>
    <p:extLst>
      <p:ext uri="{BB962C8B-B14F-4D97-AF65-F5344CB8AC3E}">
        <p14:creationId xmlns:p14="http://schemas.microsoft.com/office/powerpoint/2010/main" val="23827224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09899"/>
          </a:xfrm>
        </p:spPr>
        <p:txBody>
          <a:bodyPr/>
          <a:lstStyle/>
          <a:p>
            <a:r>
              <a:rPr lang="en-US" sz="3200" dirty="0"/>
              <a:t>Temporary Pacing</a:t>
            </a:r>
          </a:p>
        </p:txBody>
      </p:sp>
      <p:sp>
        <p:nvSpPr>
          <p:cNvPr id="3" name="Content Placeholder 2"/>
          <p:cNvSpPr>
            <a:spLocks noGrp="1"/>
          </p:cNvSpPr>
          <p:nvPr>
            <p:ph idx="1"/>
          </p:nvPr>
        </p:nvSpPr>
        <p:spPr>
          <a:xfrm>
            <a:off x="457200" y="1190723"/>
            <a:ext cx="7620000" cy="5210077"/>
          </a:xfrm>
        </p:spPr>
        <p:txBody>
          <a:bodyPr>
            <a:normAutofit fontScale="85000" lnSpcReduction="20000"/>
          </a:bodyPr>
          <a:lstStyle/>
          <a:p>
            <a:r>
              <a:rPr lang="en-GB" b="1" dirty="0"/>
              <a:t>What’s the first rule?</a:t>
            </a:r>
            <a:endParaRPr lang="el-GR" b="1" dirty="0"/>
          </a:p>
          <a:p>
            <a:pPr lvl="0"/>
            <a:r>
              <a:rPr lang="en-GB" dirty="0"/>
              <a:t>You need to differentiate the heart’s response to pacing from the ECG appearance. The arterial line or </a:t>
            </a:r>
            <a:r>
              <a:rPr lang="en-GB" dirty="0" err="1"/>
              <a:t>oximetry</a:t>
            </a:r>
            <a:r>
              <a:rPr lang="en-GB" dirty="0"/>
              <a:t> trace will show you when the heart is contracting, the ECG will show you pacing spikes.</a:t>
            </a:r>
            <a:endParaRPr lang="el-GR" dirty="0"/>
          </a:p>
          <a:p>
            <a:r>
              <a:rPr lang="en-GB" dirty="0"/>
              <a:t> </a:t>
            </a:r>
            <a:endParaRPr lang="el-GR" dirty="0"/>
          </a:p>
          <a:p>
            <a:r>
              <a:rPr lang="en-GB" b="1" dirty="0"/>
              <a:t>Why do cardiac patients need temporary pacemakers?</a:t>
            </a:r>
            <a:endParaRPr lang="el-GR" b="1" dirty="0"/>
          </a:p>
          <a:p>
            <a:pPr lvl="0"/>
            <a:r>
              <a:rPr lang="en-GB" dirty="0"/>
              <a:t>&gt;3% of cardiac patients require pacing in postoperative period most commonly for AV block, </a:t>
            </a:r>
            <a:r>
              <a:rPr lang="en-GB" dirty="0" err="1"/>
              <a:t>bradycardia</a:t>
            </a:r>
            <a:r>
              <a:rPr lang="en-GB" dirty="0"/>
              <a:t> or to improve cardiac output with sequential AV pacing.</a:t>
            </a:r>
            <a:endParaRPr lang="el-GR" dirty="0"/>
          </a:p>
          <a:p>
            <a:pPr lvl="0"/>
            <a:r>
              <a:rPr lang="en-GB" dirty="0"/>
              <a:t>Pre-existing conduction defect, Diabetes, valve surgery, high </a:t>
            </a:r>
            <a:r>
              <a:rPr lang="en-GB" dirty="0" err="1"/>
              <a:t>cardioplegia</a:t>
            </a:r>
            <a:r>
              <a:rPr lang="en-GB" dirty="0"/>
              <a:t> volumes and pacing required to separate from bypass are the major predictors of pacing requirement postoperatively.</a:t>
            </a:r>
            <a:endParaRPr lang="el-GR" dirty="0"/>
          </a:p>
          <a:p>
            <a:pPr lvl="0"/>
            <a:r>
              <a:rPr lang="en-GB" dirty="0" err="1"/>
              <a:t>Epicardial</a:t>
            </a:r>
            <a:r>
              <a:rPr lang="en-GB" dirty="0"/>
              <a:t> pacing wires reduce risk from low CO state or heart block but bring new risks of infection, myocardial damage, perforation and TAMPONADE - especially on removal.</a:t>
            </a:r>
            <a:endParaRPr lang="el-GR" dirty="0"/>
          </a:p>
          <a:p>
            <a:pPr lvl="0"/>
            <a:r>
              <a:rPr lang="en-GB" dirty="0"/>
              <a:t>Risk/benefit ratios vary between patients so there is no universally accepted practice. At GSTT the majority of patients who receive </a:t>
            </a:r>
            <a:r>
              <a:rPr lang="en-GB" dirty="0" err="1"/>
              <a:t>cardioplegia</a:t>
            </a:r>
            <a:r>
              <a:rPr lang="en-GB" dirty="0"/>
              <a:t> have RV wires implanted, some may have RA wires in addition. LA and LV wires are rare.</a:t>
            </a:r>
            <a:endParaRPr lang="el-GR" dirty="0"/>
          </a:p>
          <a:p>
            <a:r>
              <a:rPr lang="en-GB" dirty="0"/>
              <a:t> </a:t>
            </a:r>
            <a:endParaRPr lang="el-GR" dirty="0"/>
          </a:p>
          <a:p>
            <a:endParaRPr lang="en-US" dirty="0"/>
          </a:p>
        </p:txBody>
      </p:sp>
    </p:spTree>
    <p:extLst>
      <p:ext uri="{BB962C8B-B14F-4D97-AF65-F5344CB8AC3E}">
        <p14:creationId xmlns:p14="http://schemas.microsoft.com/office/powerpoint/2010/main" val="41825139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19178"/>
          </a:xfrm>
        </p:spPr>
        <p:txBody>
          <a:bodyPr/>
          <a:lstStyle/>
          <a:p>
            <a:r>
              <a:rPr lang="en-US" sz="3200" dirty="0"/>
              <a:t>Temporary Pacing</a:t>
            </a:r>
          </a:p>
        </p:txBody>
      </p:sp>
      <p:sp>
        <p:nvSpPr>
          <p:cNvPr id="3" name="Content Placeholder 2"/>
          <p:cNvSpPr>
            <a:spLocks noGrp="1"/>
          </p:cNvSpPr>
          <p:nvPr>
            <p:ph idx="1"/>
          </p:nvPr>
        </p:nvSpPr>
        <p:spPr>
          <a:xfrm>
            <a:off x="457200" y="1145363"/>
            <a:ext cx="7620000" cy="5255437"/>
          </a:xfrm>
        </p:spPr>
        <p:txBody>
          <a:bodyPr>
            <a:normAutofit/>
          </a:bodyPr>
          <a:lstStyle/>
          <a:p>
            <a:r>
              <a:rPr lang="en-GB" sz="1200" b="1" dirty="0"/>
              <a:t>How do we check a pacemaker’s function?</a:t>
            </a:r>
            <a:endParaRPr lang="el-GR" sz="1200" b="1" dirty="0"/>
          </a:p>
          <a:p>
            <a:pPr lvl="0"/>
            <a:r>
              <a:rPr lang="en-GB" sz="1200" dirty="0"/>
              <a:t>Initial check is done in theatre on setting up pacing and thresholds should be confirmed in handover.</a:t>
            </a:r>
            <a:endParaRPr lang="el-GR" sz="1200" dirty="0"/>
          </a:p>
          <a:p>
            <a:pPr lvl="0"/>
            <a:r>
              <a:rPr lang="en-GB" sz="1200" dirty="0"/>
              <a:t>It is checked once daily by the nursing staff during the day shift when immediate expert help is present. You are not expected to do this but must understand the process.</a:t>
            </a:r>
            <a:endParaRPr lang="el-GR" sz="1200" dirty="0"/>
          </a:p>
          <a:p>
            <a:pPr lvl="0"/>
            <a:r>
              <a:rPr lang="en-GB" sz="1200" dirty="0"/>
              <a:t>DO NOT interrupt pacing if patient is dependent on it – seek consultant advice.</a:t>
            </a:r>
            <a:endParaRPr lang="el-GR" sz="1200" dirty="0"/>
          </a:p>
          <a:p>
            <a:pPr lvl="1"/>
            <a:r>
              <a:rPr lang="en-GB" sz="1200" dirty="0"/>
              <a:t>Check </a:t>
            </a:r>
            <a:r>
              <a:rPr lang="en-US" sz="1200" i="1" dirty="0"/>
              <a:t>UNDERLYING RHYTHM</a:t>
            </a:r>
            <a:r>
              <a:rPr lang="en-GB" sz="1200" dirty="0"/>
              <a:t> – turn rate down until patient’s rhythm is exposed, record native ECG. See below for rate setting.</a:t>
            </a:r>
            <a:endParaRPr lang="el-GR" sz="1200" dirty="0"/>
          </a:p>
          <a:p>
            <a:pPr lvl="1"/>
            <a:r>
              <a:rPr lang="en-GB" sz="1200" dirty="0"/>
              <a:t>Check </a:t>
            </a:r>
            <a:r>
              <a:rPr lang="en-US" sz="1200" i="1" dirty="0"/>
              <a:t>SENSITIVITY</a:t>
            </a:r>
            <a:r>
              <a:rPr lang="en-GB" sz="1200" dirty="0"/>
              <a:t> – the minimum voltage the pacemaker can sense. </a:t>
            </a:r>
            <a:endParaRPr lang="el-GR" sz="1200" dirty="0"/>
          </a:p>
          <a:p>
            <a:pPr lvl="2"/>
            <a:r>
              <a:rPr lang="en-GB" sz="1200" dirty="0"/>
              <a:t>If patient has no underlying rhythm to detect, set sensing voltage to 2mV.</a:t>
            </a:r>
            <a:endParaRPr lang="el-GR" sz="1200" dirty="0"/>
          </a:p>
          <a:p>
            <a:pPr lvl="2"/>
            <a:r>
              <a:rPr lang="en-GB" sz="1200" dirty="0"/>
              <a:t>If patient has an underlying rhythm:</a:t>
            </a:r>
            <a:endParaRPr lang="el-GR" sz="1200" dirty="0"/>
          </a:p>
          <a:p>
            <a:pPr lvl="2"/>
            <a:r>
              <a:rPr lang="en-GB" sz="1200" dirty="0"/>
              <a:t>Turn pacing rate below patient’s native rate. </a:t>
            </a:r>
            <a:endParaRPr lang="el-GR" sz="1200" dirty="0"/>
          </a:p>
          <a:p>
            <a:pPr lvl="2"/>
            <a:r>
              <a:rPr lang="en-GB" sz="1200" dirty="0"/>
              <a:t>Increase voltage setting (less sensitive) until sensing light stops flashing with each native QRS complex. Pacing spikes will appear on ECG. </a:t>
            </a:r>
            <a:endParaRPr lang="el-GR" sz="1200" dirty="0"/>
          </a:p>
          <a:p>
            <a:pPr lvl="2"/>
            <a:r>
              <a:rPr lang="en-GB" sz="1200" dirty="0"/>
              <a:t>Reduce voltage setting (more sensitive) until sensing light flashes with each native QRS, this is the pacing threshold. </a:t>
            </a:r>
            <a:endParaRPr lang="el-GR" sz="1200" dirty="0"/>
          </a:p>
          <a:p>
            <a:pPr lvl="2"/>
            <a:r>
              <a:rPr lang="en-GB" sz="1200" dirty="0"/>
              <a:t>Set to half this threshold. </a:t>
            </a:r>
            <a:endParaRPr lang="el-GR" sz="1200" dirty="0"/>
          </a:p>
          <a:p>
            <a:pPr lvl="1"/>
            <a:r>
              <a:rPr lang="en-GB" sz="1200" dirty="0"/>
              <a:t>Check </a:t>
            </a:r>
            <a:r>
              <a:rPr lang="en-US" sz="1200" i="1" dirty="0"/>
              <a:t>CAPTURE</a:t>
            </a:r>
            <a:r>
              <a:rPr lang="en-GB" sz="1200" dirty="0"/>
              <a:t> – the minimum output that will stimulate an action potential in the patient’s heart. </a:t>
            </a:r>
            <a:endParaRPr lang="el-GR" sz="1200" dirty="0"/>
          </a:p>
          <a:p>
            <a:pPr lvl="2"/>
            <a:r>
              <a:rPr lang="en-GB" sz="1200" dirty="0"/>
              <a:t>DO NOT CHECK capture threshold if there is no underlying rhythm – you may not regain capture once lost. </a:t>
            </a:r>
            <a:endParaRPr lang="el-GR" sz="1200" dirty="0"/>
          </a:p>
          <a:p>
            <a:pPr lvl="2"/>
            <a:r>
              <a:rPr lang="en-GB" sz="1200" dirty="0"/>
              <a:t>Set pacing rate above native rate, minimum 80. Confirm every pacing spike is followed by a QRS. If not, you are already below capture threshold. </a:t>
            </a:r>
            <a:endParaRPr lang="el-GR" sz="1200" dirty="0"/>
          </a:p>
          <a:p>
            <a:pPr lvl="2"/>
            <a:r>
              <a:rPr lang="en-GB" sz="1200" dirty="0"/>
              <a:t>Reduce pacing voltage until capture is lost.</a:t>
            </a:r>
            <a:endParaRPr lang="el-GR" sz="1200" dirty="0"/>
          </a:p>
          <a:p>
            <a:pPr lvl="2"/>
            <a:r>
              <a:rPr lang="en-GB" sz="1200" dirty="0"/>
              <a:t>Increase voltage until capture is regained - this is the capture threshold. </a:t>
            </a:r>
            <a:endParaRPr lang="el-GR" sz="1200" dirty="0"/>
          </a:p>
          <a:p>
            <a:pPr lvl="2"/>
            <a:r>
              <a:rPr lang="en-GB" sz="1200" dirty="0"/>
              <a:t>Set voltage to 2V above capture threshold and confirm reliable capture is restored.</a:t>
            </a:r>
            <a:endParaRPr lang="el-GR" sz="1200" dirty="0"/>
          </a:p>
          <a:p>
            <a:endParaRPr lang="en-US" sz="1200" dirty="0"/>
          </a:p>
        </p:txBody>
      </p:sp>
    </p:spTree>
    <p:extLst>
      <p:ext uri="{BB962C8B-B14F-4D97-AF65-F5344CB8AC3E}">
        <p14:creationId xmlns:p14="http://schemas.microsoft.com/office/powerpoint/2010/main" val="69036150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202</TotalTime>
  <Words>1711</Words>
  <Application>Microsoft Macintosh PowerPoint</Application>
  <PresentationFormat>On-screen Show (4:3)</PresentationFormat>
  <Paragraphs>195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Emergencies in Cardiac Intensive Care</vt:lpstr>
      <vt:lpstr>Hot topics in OIR</vt:lpstr>
      <vt:lpstr>Bleeding </vt:lpstr>
      <vt:lpstr>Haemorrhage Part I</vt:lpstr>
      <vt:lpstr>Tamponade post Cardiac Surgery</vt:lpstr>
      <vt:lpstr>Tamponade Post Cardiac Surgery</vt:lpstr>
      <vt:lpstr>Inotropes and Vasopressors</vt:lpstr>
      <vt:lpstr>Temporary Pacing</vt:lpstr>
      <vt:lpstr>Temporary Pacing</vt:lpstr>
      <vt:lpstr>Troubleshooting</vt:lpstr>
      <vt:lpstr>Temporary Pacing </vt:lpstr>
      <vt:lpstr>CALS Algorithm</vt:lpstr>
      <vt:lpstr>The priority is to immediately manage the arresting rhythm and open the chest (within 5 mins). </vt:lpstr>
      <vt:lpstr>PowerPoint Presentation</vt:lpstr>
      <vt:lpstr>PowerPoint Presentation</vt:lpstr>
      <vt:lpstr>Summary</vt:lpstr>
    </vt:vector>
  </TitlesOfParts>
  <Company>Doda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Emergencies in Cardiac Intensive Care</dc:title>
  <dc:creator>Despoina Sarridou</dc:creator>
  <cp:lastModifiedBy>Despoina Sarridou</cp:lastModifiedBy>
  <cp:revision>26</cp:revision>
  <dcterms:created xsi:type="dcterms:W3CDTF">2018-02-04T17:39:24Z</dcterms:created>
  <dcterms:modified xsi:type="dcterms:W3CDTF">2018-09-04T12:48:50Z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54f3655d-64dc-49da-92ff-ba1aabfec6b7</vt:lpwstr>
  </property>
</Properties>
</file>